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6" r:id="rId3"/>
    <p:sldMasterId id="2147483682" r:id="rId4"/>
    <p:sldMasterId id="2147483691" r:id="rId5"/>
    <p:sldMasterId id="2147483709" r:id="rId6"/>
  </p:sldMasterIdLst>
  <p:notesMasterIdLst>
    <p:notesMasterId r:id="rId64"/>
  </p:notesMasterIdLst>
  <p:sldIdLst>
    <p:sldId id="340" r:id="rId7"/>
    <p:sldId id="314" r:id="rId8"/>
    <p:sldId id="518" r:id="rId9"/>
    <p:sldId id="265" r:id="rId10"/>
    <p:sldId id="266" r:id="rId11"/>
    <p:sldId id="269" r:id="rId12"/>
    <p:sldId id="462" r:id="rId13"/>
    <p:sldId id="476" r:id="rId14"/>
    <p:sldId id="477" r:id="rId15"/>
    <p:sldId id="480" r:id="rId16"/>
    <p:sldId id="481" r:id="rId17"/>
    <p:sldId id="405" r:id="rId18"/>
    <p:sldId id="406" r:id="rId19"/>
    <p:sldId id="407" r:id="rId20"/>
    <p:sldId id="497" r:id="rId21"/>
    <p:sldId id="519" r:id="rId22"/>
    <p:sldId id="341" r:id="rId23"/>
    <p:sldId id="295" r:id="rId24"/>
    <p:sldId id="500" r:id="rId25"/>
    <p:sldId id="507" r:id="rId26"/>
    <p:sldId id="435" r:id="rId27"/>
    <p:sldId id="508" r:id="rId28"/>
    <p:sldId id="387" r:id="rId29"/>
    <p:sldId id="455" r:id="rId30"/>
    <p:sldId id="389" r:id="rId31"/>
    <p:sldId id="501" r:id="rId32"/>
    <p:sldId id="503" r:id="rId33"/>
    <p:sldId id="504" r:id="rId34"/>
    <p:sldId id="502" r:id="rId35"/>
    <p:sldId id="390" r:id="rId36"/>
    <p:sldId id="479" r:id="rId37"/>
    <p:sldId id="505" r:id="rId38"/>
    <p:sldId id="294" r:id="rId39"/>
    <p:sldId id="296" r:id="rId40"/>
    <p:sldId id="285" r:id="rId41"/>
    <p:sldId id="464" r:id="rId42"/>
    <p:sldId id="279" r:id="rId43"/>
    <p:sldId id="289" r:id="rId44"/>
    <p:sldId id="298" r:id="rId45"/>
    <p:sldId id="281" r:id="rId46"/>
    <p:sldId id="290" r:id="rId47"/>
    <p:sldId id="511" r:id="rId48"/>
    <p:sldId id="512" r:id="rId49"/>
    <p:sldId id="514" r:id="rId50"/>
    <p:sldId id="516" r:id="rId51"/>
    <p:sldId id="517" r:id="rId52"/>
    <p:sldId id="515" r:id="rId53"/>
    <p:sldId id="280" r:id="rId54"/>
    <p:sldId id="284" r:id="rId55"/>
    <p:sldId id="262" r:id="rId56"/>
    <p:sldId id="263" r:id="rId57"/>
    <p:sldId id="264" r:id="rId58"/>
    <p:sldId id="1156" r:id="rId59"/>
    <p:sldId id="426" r:id="rId60"/>
    <p:sldId id="427" r:id="rId61"/>
    <p:sldId id="428" r:id="rId62"/>
    <p:sldId id="42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eon Clarke" initials="LE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94"/>
  </p:normalViewPr>
  <p:slideViewPr>
    <p:cSldViewPr snapToGrid="0" snapToObjects="1">
      <p:cViewPr varScale="1">
        <p:scale>
          <a:sx n="105" d="100"/>
          <a:sy n="105" d="100"/>
        </p:scale>
        <p:origin x="696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C1529-FA1F-9F42-9C21-65D27DBBFDF7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AD41D-197B-3346-85DF-288DC0E53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2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Source:  https://www.iea.org/media/news/2015/news/151104_webarticle_CO2_FINAL.pdf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A525F-B19F-43AB-8485-6C13A7BF50D0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721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b="0" i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b="0" i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b="0" i="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0" name="Google Shape;380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0337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09600" y="2693314"/>
            <a:ext cx="10972800" cy="430887"/>
          </a:xfrm>
          <a:noFill/>
          <a:ln w="25400">
            <a:noFill/>
          </a:ln>
          <a:effectLst/>
        </p:spPr>
        <p:txBody>
          <a:bodyPr wrap="square" lIns="0" tIns="0" rIns="0" bIns="0" anchor="b" anchorCtr="0">
            <a:spAutoFit/>
          </a:bodyPr>
          <a:lstStyle>
            <a:lvl1pPr algn="l">
              <a:defRPr sz="2800" b="1"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456801"/>
            <a:ext cx="10972800" cy="276999"/>
          </a:xfrm>
        </p:spPr>
        <p:txBody>
          <a:bodyPr anchor="t">
            <a:spAutoFit/>
          </a:bodyPr>
          <a:lstStyle>
            <a:lvl1pPr marL="0" indent="0" algn="l">
              <a:spcBef>
                <a:spcPts val="0"/>
              </a:spcBef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Name(S)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5029200"/>
            <a:ext cx="10972800" cy="21544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2595999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371600"/>
            <a:ext cx="12192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1676401"/>
            <a:ext cx="10972800" cy="4800599"/>
          </a:xfrm>
        </p:spPr>
        <p:txBody>
          <a:bodyPr lIns="0" tIns="0" rIns="0" bIns="0"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475151"/>
            <a:ext cx="8839200" cy="38472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84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44364AE-2992-4C59-BFC3-95113B746C9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17600" y="3272880"/>
            <a:ext cx="8839200" cy="384721"/>
          </a:xfrm>
        </p:spPr>
        <p:txBody>
          <a:bodyPr lIns="0" tIns="0" rIns="0" bIns="0" anchor="ctr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15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41300" y="6424613"/>
            <a:ext cx="812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18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41300" y="6424613"/>
            <a:ext cx="812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34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41300" y="6424613"/>
            <a:ext cx="812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51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384721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3F589BE-4EC2-DF4F-9D75-1E8273666669}" type="datetime4">
              <a:rPr lang="en-US" smtClean="0"/>
              <a:t>September 4,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61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384721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1371598"/>
            <a:ext cx="10972800" cy="1452705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6352874-118B-E24F-968D-2511B069207B}" type="datetime4">
              <a:rPr lang="en-US" smtClean="0"/>
              <a:pPr/>
              <a:t>September 4, 2023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25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5"/>
            <a:ext cx="8839200" cy="492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E95F552-8AF0-DD42-87C9-F351B1EED456}" type="datetime4">
              <a:rPr lang="en-US" smtClean="0"/>
              <a:pPr/>
              <a:t>September 4,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3176200"/>
            <a:ext cx="10972800" cy="276999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486400"/>
            <a:ext cx="10972800" cy="215444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13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356615"/>
            <a:ext cx="8839200" cy="492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6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384721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799"/>
            <a:ext cx="10972800" cy="1452705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2D3ED6A-AF32-2143-8579-8C1FA3A63491}" type="datetime4">
              <a:rPr lang="en-US" smtClean="0"/>
              <a:pPr/>
              <a:t>September 4, 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0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12192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/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10972800" cy="457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07484" y="5257800"/>
            <a:ext cx="109728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09600" y="5540477"/>
            <a:ext cx="109728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A852BC1-FCD8-4529-A352-2A00F87F5F3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6D4D056E-09F2-4506-B01D-1901E3EF7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698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19217"/>
            <a:ext cx="10363200" cy="492443"/>
          </a:xfrm>
        </p:spPr>
        <p:txBody>
          <a:bodyPr anchor="ctr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7578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384721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1371598"/>
            <a:ext cx="10972800" cy="1452705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6352874-118B-E24F-968D-2511B069207B}" type="datetime4">
              <a:rPr lang="en-US" smtClean="0"/>
              <a:pPr/>
              <a:t>September 4, 2023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16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5"/>
            <a:ext cx="8839200" cy="492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E95F552-8AF0-DD42-87C9-F351B1EED456}" type="datetime4">
              <a:rPr lang="en-US" smtClean="0"/>
              <a:pPr/>
              <a:t>September 4,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3176200"/>
            <a:ext cx="10972800" cy="276999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486400"/>
            <a:ext cx="10972800" cy="215444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35577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92452"/>
            <a:ext cx="8839200" cy="384721"/>
          </a:xfrm>
        </p:spPr>
        <p:txBody>
          <a:bodyPr lIns="0" tIns="0" rIns="0" bIns="0" anchor="ctr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212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0242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384721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799"/>
            <a:ext cx="10972800" cy="1452705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2D3ED6A-AF32-2143-8579-8C1FA3A63491}" type="datetime4">
              <a:rPr lang="en-US" smtClean="0"/>
              <a:pPr/>
              <a:t>September 4, 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658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19217"/>
            <a:ext cx="10363200" cy="492443"/>
          </a:xfrm>
        </p:spPr>
        <p:txBody>
          <a:bodyPr anchor="ctr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43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87552"/>
            <a:ext cx="12192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92452"/>
            <a:ext cx="8839200" cy="384721"/>
          </a:xfrm>
        </p:spPr>
        <p:txBody>
          <a:bodyPr lIns="0" tIns="0" rIns="0" bIns="0" anchor="ctr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84AC7F8F-2E1D-4CAD-B247-7B9F94B1BB90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644364AE-2992-4C59-BFC3-95113B746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766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41300" y="6424613"/>
            <a:ext cx="812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556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41300" y="6424613"/>
            <a:ext cx="812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85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87426"/>
            <a:ext cx="12192000" cy="5870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6"/>
            <a:ext cx="8839200" cy="384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A852BC1-FCD8-4529-A352-2A00F87F5F3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4D056E-09F2-4506-B01D-1901E3EF7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328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41300" y="6424613"/>
            <a:ext cx="812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538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70C5-D23F-4FDF-85AE-60DDCC4E8FF8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BB55-3590-449E-AE09-207C13D71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95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70C5-D23F-4FDF-85AE-60DDCC4E8FF8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BB55-3590-449E-AE09-207C13D71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256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5998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McK Title Elements"/>
          <p:cNvGrpSpPr>
            <a:grpSpLocks/>
          </p:cNvGrpSpPr>
          <p:nvPr userDrawn="1"/>
        </p:nvGrpSpPr>
        <p:grpSpPr bwMode="auto">
          <a:xfrm>
            <a:off x="1" y="1"/>
            <a:ext cx="12187680" cy="6859620"/>
            <a:chOff x="0" y="0"/>
            <a:chExt cx="5643" cy="4235"/>
          </a:xfrm>
        </p:grpSpPr>
        <p:sp>
          <p:nvSpPr>
            <p:cNvPr id="5" name="McK Document type" hidden="1"/>
            <p:cNvSpPr txBox="1">
              <a:spLocks noChangeArrowheads="1"/>
            </p:cNvSpPr>
            <p:nvPr userDrawn="1"/>
          </p:nvSpPr>
          <p:spPr bwMode="auto">
            <a:xfrm>
              <a:off x="1663" y="3108"/>
              <a:ext cx="3109" cy="13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b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0">
                  <a:solidFill>
                    <a:srgbClr val="000000"/>
                  </a:solidFill>
                </a:rPr>
                <a:t>Document type</a:t>
              </a:r>
            </a:p>
          </p:txBody>
        </p:sp>
        <p:sp>
          <p:nvSpPr>
            <p:cNvPr id="6" name="McK Date" hidden="1"/>
            <p:cNvSpPr txBox="1">
              <a:spLocks noChangeArrowheads="1"/>
            </p:cNvSpPr>
            <p:nvPr userDrawn="1"/>
          </p:nvSpPr>
          <p:spPr bwMode="auto">
            <a:xfrm>
              <a:off x="1663" y="3275"/>
              <a:ext cx="3109" cy="13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7" name="McK Disclaimer" hidden="1"/>
            <p:cNvSpPr>
              <a:spLocks noChangeArrowheads="1"/>
            </p:cNvSpPr>
            <p:nvPr userDrawn="1"/>
          </p:nvSpPr>
          <p:spPr bwMode="auto">
            <a:xfrm>
              <a:off x="1663" y="3714"/>
              <a:ext cx="277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 defTabSz="804863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4863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4863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4863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4863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800" b="0">
                  <a:solidFill>
                    <a:srgbClr val="000000"/>
                  </a:solidFill>
                </a:rPr>
                <a:t>CONFIDENTIAL AND PROPRIETARY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800" b="0">
                  <a:solidFill>
                    <a:srgbClr val="000000"/>
                  </a:solidFill>
                </a:rPr>
                <a:t>Any use of this material without specific permission of McKinsey &amp; Company is strictly prohibited</a:t>
              </a:r>
            </a:p>
          </p:txBody>
        </p:sp>
        <p:sp>
          <p:nvSpPr>
            <p:cNvPr id="8" name="TitleBottomPlaceholder" hidden="1"/>
            <p:cNvSpPr>
              <a:spLocks noChangeArrowheads="1"/>
            </p:cNvSpPr>
            <p:nvPr userDrawn="1"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>
                <a:solidFill>
                  <a:srgbClr val="000000"/>
                </a:solidFill>
              </a:endParaRPr>
            </a:p>
          </p:txBody>
        </p:sp>
        <p:sp>
          <p:nvSpPr>
            <p:cNvPr id="9" name="TitleTopPlaceholder" hidden="1"/>
            <p:cNvSpPr>
              <a:spLocks noChangeArrowheads="1"/>
            </p:cNvSpPr>
            <p:nvPr userDrawn="1"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>
                <a:solidFill>
                  <a:srgbClr val="000000"/>
                </a:solidFill>
              </a:endParaRPr>
            </a:p>
          </p:txBody>
        </p:sp>
        <p:sp>
          <p:nvSpPr>
            <p:cNvPr id="10" name="Rectangle 1189" hidden="1"/>
            <p:cNvSpPr>
              <a:spLocks noChangeArrowheads="1"/>
            </p:cNvSpPr>
            <p:nvPr userDrawn="1"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>
                <a:solidFill>
                  <a:srgbClr val="000000"/>
                </a:solidFill>
              </a:endParaRPr>
            </a:p>
          </p:txBody>
        </p:sp>
      </p:grpSp>
      <p:sp>
        <p:nvSpPr>
          <p:cNvPr id="11" name="Rectangle 1134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984827" y="6428769"/>
            <a:ext cx="9207173" cy="429232"/>
          </a:xfrm>
          <a:prstGeom prst="rect">
            <a:avLst/>
          </a:prstGeom>
          <a:solidFill>
            <a:srgbClr val="0029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96" tIns="46648" rIns="93296" bIns="46648" anchor="ctr"/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200">
              <a:solidFill>
                <a:srgbClr val="000000"/>
              </a:solidFill>
            </a:endParaRPr>
          </a:p>
        </p:txBody>
      </p:sp>
      <p:pic>
        <p:nvPicPr>
          <p:cNvPr id="12" name="TitleBottomBarBW" hidden="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081" y="6574546"/>
            <a:ext cx="2226740" cy="19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doc id"/>
          <p:cNvSpPr txBox="1">
            <a:spLocks noChangeArrowheads="1"/>
          </p:cNvSpPr>
          <p:nvPr/>
        </p:nvSpPr>
        <p:spPr bwMode="auto">
          <a:xfrm>
            <a:off x="11485749" y="37255"/>
            <a:ext cx="401720" cy="1247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800" b="0">
              <a:solidFill>
                <a:srgbClr val="000000"/>
              </a:solidFill>
            </a:endParaRPr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591726" y="2176939"/>
            <a:ext cx="6714779" cy="507831"/>
          </a:xfrm>
        </p:spPr>
        <p:txBody>
          <a:bodyPr/>
          <a:lstStyle>
            <a:lvl1pPr>
              <a:defRPr sz="3300" b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591726" y="3945699"/>
            <a:ext cx="6714779" cy="217046"/>
          </a:xfrm>
        </p:spPr>
        <p:txBody>
          <a:bodyPr>
            <a:spAutoFit/>
          </a:bodyPr>
          <a:lstStyle>
            <a:lvl1pPr>
              <a:defRPr sz="14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302672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8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22E66C-A191-43FE-A013-1D6A4026A132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37496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266" y="4407327"/>
            <a:ext cx="10362660" cy="630942"/>
          </a:xfrm>
        </p:spPr>
        <p:txBody>
          <a:bodyPr/>
          <a:lstStyle>
            <a:lvl1pPr algn="l">
              <a:defRPr sz="41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266" y="2907443"/>
            <a:ext cx="10362660" cy="1499884"/>
          </a:xfrm>
        </p:spPr>
        <p:txBody>
          <a:bodyPr anchor="b"/>
          <a:lstStyle>
            <a:lvl1pPr marL="0" indent="0">
              <a:buNone/>
              <a:defRPr sz="2000"/>
            </a:lvl1pPr>
            <a:lvl2pPr marL="466481" indent="0">
              <a:buNone/>
              <a:defRPr sz="1800"/>
            </a:lvl2pPr>
            <a:lvl3pPr marL="932962" indent="0">
              <a:buNone/>
              <a:defRPr sz="1600"/>
            </a:lvl3pPr>
            <a:lvl4pPr marL="1399443" indent="0">
              <a:buNone/>
              <a:defRPr sz="1400"/>
            </a:lvl4pPr>
            <a:lvl5pPr marL="1865925" indent="0">
              <a:buNone/>
              <a:defRPr sz="1400"/>
            </a:lvl5pPr>
            <a:lvl6pPr marL="2332406" indent="0">
              <a:buNone/>
              <a:defRPr sz="1400"/>
            </a:lvl6pPr>
            <a:lvl7pPr marL="2798887" indent="0">
              <a:buNone/>
              <a:defRPr sz="1400"/>
            </a:lvl7pPr>
            <a:lvl8pPr marL="3265368" indent="0">
              <a:buNone/>
              <a:defRPr sz="1400"/>
            </a:lvl8pPr>
            <a:lvl9pPr marL="373184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09B947-984B-4627-B931-4E79D6CF4F69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02371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76208" y="1990667"/>
            <a:ext cx="2822841" cy="1247204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6388" y="1990667"/>
            <a:ext cx="2822843" cy="1247204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127021-FB5D-4531-9929-5CD64B51D7EA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32946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060" y="275356"/>
            <a:ext cx="10973880" cy="2923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061" y="1535519"/>
            <a:ext cx="5386509" cy="639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66481" indent="0">
              <a:buNone/>
              <a:defRPr sz="2000" b="1"/>
            </a:lvl2pPr>
            <a:lvl3pPr marL="932962" indent="0">
              <a:buNone/>
              <a:defRPr sz="1800" b="1"/>
            </a:lvl3pPr>
            <a:lvl4pPr marL="1399443" indent="0">
              <a:buNone/>
              <a:defRPr sz="1600" b="1"/>
            </a:lvl4pPr>
            <a:lvl5pPr marL="1865925" indent="0">
              <a:buNone/>
              <a:defRPr sz="1600" b="1"/>
            </a:lvl5pPr>
            <a:lvl6pPr marL="2332406" indent="0">
              <a:buNone/>
              <a:defRPr sz="1600" b="1"/>
            </a:lvl6pPr>
            <a:lvl7pPr marL="2798887" indent="0">
              <a:buNone/>
              <a:defRPr sz="1600" b="1"/>
            </a:lvl7pPr>
            <a:lvl8pPr marL="3265368" indent="0">
              <a:buNone/>
              <a:defRPr sz="1600" b="1"/>
            </a:lvl8pPr>
            <a:lvl9pPr marL="373184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061" y="2175318"/>
            <a:ext cx="5386509" cy="395055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271" y="1535519"/>
            <a:ext cx="5388669" cy="639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66481" indent="0">
              <a:buNone/>
              <a:defRPr sz="2000" b="1"/>
            </a:lvl2pPr>
            <a:lvl3pPr marL="932962" indent="0">
              <a:buNone/>
              <a:defRPr sz="1800" b="1"/>
            </a:lvl3pPr>
            <a:lvl4pPr marL="1399443" indent="0">
              <a:buNone/>
              <a:defRPr sz="1600" b="1"/>
            </a:lvl4pPr>
            <a:lvl5pPr marL="1865925" indent="0">
              <a:buNone/>
              <a:defRPr sz="1600" b="1"/>
            </a:lvl5pPr>
            <a:lvl6pPr marL="2332406" indent="0">
              <a:buNone/>
              <a:defRPr sz="1600" b="1"/>
            </a:lvl6pPr>
            <a:lvl7pPr marL="2798887" indent="0">
              <a:buNone/>
              <a:defRPr sz="1600" b="1"/>
            </a:lvl7pPr>
            <a:lvl8pPr marL="3265368" indent="0">
              <a:buNone/>
              <a:defRPr sz="1600" b="1"/>
            </a:lvl8pPr>
            <a:lvl9pPr marL="373184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271" y="2175318"/>
            <a:ext cx="5388669" cy="395055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547D61-3B30-4E6B-BFDB-DFED8A3A4D75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8506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B04B32-1979-4472-B5F6-2B1270D142D3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2209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12192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/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10972800" cy="457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07484" y="5257800"/>
            <a:ext cx="109728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09600" y="5540477"/>
            <a:ext cx="109728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A852BC1-FCD8-4529-A352-2A00F87F5F3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6D4D056E-09F2-4506-B01D-1901E3EF7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698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1E7368-0C8C-4C07-BA49-818503BC7E23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25781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060" y="1127319"/>
            <a:ext cx="4010725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652" y="273738"/>
            <a:ext cx="6816289" cy="5852138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060" y="1435095"/>
            <a:ext cx="4010725" cy="4690781"/>
          </a:xfrm>
        </p:spPr>
        <p:txBody>
          <a:bodyPr/>
          <a:lstStyle>
            <a:lvl1pPr marL="0" indent="0">
              <a:buNone/>
              <a:defRPr sz="1400"/>
            </a:lvl1pPr>
            <a:lvl2pPr marL="466481" indent="0">
              <a:buNone/>
              <a:defRPr sz="1200"/>
            </a:lvl2pPr>
            <a:lvl3pPr marL="932962" indent="0">
              <a:buNone/>
              <a:defRPr sz="1000"/>
            </a:lvl3pPr>
            <a:lvl4pPr marL="1399443" indent="0">
              <a:buNone/>
              <a:defRPr sz="900"/>
            </a:lvl4pPr>
            <a:lvl5pPr marL="1865925" indent="0">
              <a:buNone/>
              <a:defRPr sz="900"/>
            </a:lvl5pPr>
            <a:lvl6pPr marL="2332406" indent="0">
              <a:buNone/>
              <a:defRPr sz="900"/>
            </a:lvl6pPr>
            <a:lvl7pPr marL="2798887" indent="0">
              <a:buNone/>
              <a:defRPr sz="900"/>
            </a:lvl7pPr>
            <a:lvl8pPr marL="3265368" indent="0">
              <a:buNone/>
              <a:defRPr sz="900"/>
            </a:lvl8pPr>
            <a:lvl9pPr marL="373184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EF0C68-FC6F-4174-A149-ED285D48193A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02874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725" y="5060059"/>
            <a:ext cx="731520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8725" y="612264"/>
            <a:ext cx="7315200" cy="4115772"/>
          </a:xfrm>
        </p:spPr>
        <p:txBody>
          <a:bodyPr/>
          <a:lstStyle>
            <a:lvl1pPr marL="0" indent="0">
              <a:buNone/>
              <a:defRPr sz="3300"/>
            </a:lvl1pPr>
            <a:lvl2pPr marL="466481" indent="0">
              <a:buNone/>
              <a:defRPr sz="2900"/>
            </a:lvl2pPr>
            <a:lvl3pPr marL="932962" indent="0">
              <a:buNone/>
              <a:defRPr sz="2400"/>
            </a:lvl3pPr>
            <a:lvl4pPr marL="1399443" indent="0">
              <a:buNone/>
              <a:defRPr sz="2000"/>
            </a:lvl4pPr>
            <a:lvl5pPr marL="1865925" indent="0">
              <a:buNone/>
              <a:defRPr sz="2000"/>
            </a:lvl5pPr>
            <a:lvl6pPr marL="2332406" indent="0">
              <a:buNone/>
              <a:defRPr sz="2000"/>
            </a:lvl6pPr>
            <a:lvl7pPr marL="2798887" indent="0">
              <a:buNone/>
              <a:defRPr sz="2000"/>
            </a:lvl7pPr>
            <a:lvl8pPr marL="3265368" indent="0">
              <a:buNone/>
              <a:defRPr sz="2000"/>
            </a:lvl8pPr>
            <a:lvl9pPr marL="373184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8725" y="5367835"/>
            <a:ext cx="7315200" cy="805014"/>
          </a:xfrm>
        </p:spPr>
        <p:txBody>
          <a:bodyPr/>
          <a:lstStyle>
            <a:lvl1pPr marL="0" indent="0">
              <a:buNone/>
              <a:defRPr sz="1400"/>
            </a:lvl1pPr>
            <a:lvl2pPr marL="466481" indent="0">
              <a:buNone/>
              <a:defRPr sz="1200"/>
            </a:lvl2pPr>
            <a:lvl3pPr marL="932962" indent="0">
              <a:buNone/>
              <a:defRPr sz="1000"/>
            </a:lvl3pPr>
            <a:lvl4pPr marL="1399443" indent="0">
              <a:buNone/>
              <a:defRPr sz="900"/>
            </a:lvl4pPr>
            <a:lvl5pPr marL="1865925" indent="0">
              <a:buNone/>
              <a:defRPr sz="900"/>
            </a:lvl5pPr>
            <a:lvl6pPr marL="2332406" indent="0">
              <a:buNone/>
              <a:defRPr sz="900"/>
            </a:lvl6pPr>
            <a:lvl7pPr marL="2798887" indent="0">
              <a:buNone/>
              <a:defRPr sz="900"/>
            </a:lvl7pPr>
            <a:lvl8pPr marL="3265368" indent="0">
              <a:buNone/>
              <a:defRPr sz="900"/>
            </a:lvl8pPr>
            <a:lvl9pPr marL="373184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7FDE8-4BE7-40D5-901F-18CEFFBB1C93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36899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8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88E7D6-CD4D-4645-864A-24EDF4F5C2C1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4131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02695" y="234865"/>
            <a:ext cx="584775" cy="300300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1984" y="234865"/>
            <a:ext cx="8587315" cy="30030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8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464447-1826-4E65-B87E-1BE108094EE8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63457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88044"/>
            <a:ext cx="12192000" cy="58699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3296" tIns="46648" rIns="93296" bIns="46648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1" y="292453"/>
            <a:ext cx="8839200" cy="384721"/>
          </a:xfrm>
        </p:spPr>
        <p:txBody>
          <a:bodyPr anchor="ctr"/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060" y="6355880"/>
            <a:ext cx="2844440" cy="366062"/>
          </a:xfrm>
          <a:prstGeom prst="rect">
            <a:avLst/>
          </a:prstGeom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707276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0301CA-DDD1-48AD-AC0A-46004690C99F}" type="datetime1">
              <a:rPr lang="en-US" altLang="en-US" sz="1200" b="1" smtClean="0"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9/4/2023</a:t>
            </a:fld>
            <a:endParaRPr lang="en-US" altLang="en-US" sz="1200" b="1">
              <a:ea typeface="MS PGothic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6231" y="6355880"/>
            <a:ext cx="3859539" cy="366062"/>
          </a:xfrm>
          <a:prstGeom prst="rect">
            <a:avLst/>
          </a:prstGeom>
        </p:spPr>
        <p:txBody>
          <a:bodyPr lIns="93296" tIns="46648" rIns="93296" bIns="46648"/>
          <a:lstStyle>
            <a:lvl1pPr eaLnBrk="1" hangingPunct="1">
              <a:defRPr>
                <a:solidFill>
                  <a:srgbClr val="707276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b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00" y="6355880"/>
            <a:ext cx="2844440" cy="366062"/>
          </a:xfr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FBD72473-4468-432A-AF85-42F99C2C96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18455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1" y="356613"/>
            <a:ext cx="8839200" cy="384684"/>
          </a:xfrm>
        </p:spPr>
        <p:txBody>
          <a:bodyPr/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1371599"/>
            <a:ext cx="10972800" cy="1261804"/>
          </a:xfrm>
        </p:spPr>
        <p:txBody>
          <a:bodyPr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060" y="6355880"/>
            <a:ext cx="2844440" cy="366062"/>
          </a:xfrm>
          <a:prstGeom prst="rect">
            <a:avLst/>
          </a:prstGeom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707276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8A9CEF-9D31-4BD3-8178-C4A97CB44859}" type="datetime4">
              <a:rPr lang="en-US" altLang="en-US" sz="1200" b="1" smtClean="0"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September 4, 2023</a:t>
            </a:fld>
            <a:endParaRPr lang="en-US" altLang="en-US" sz="1200" b="1">
              <a:ea typeface="MS PGothic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6231" y="6355880"/>
            <a:ext cx="3859539" cy="366062"/>
          </a:xfrm>
          <a:prstGeom prst="rect">
            <a:avLst/>
          </a:prstGeom>
        </p:spPr>
        <p:txBody>
          <a:bodyPr lIns="93296" tIns="46648" rIns="93296" bIns="46648"/>
          <a:lstStyle>
            <a:lvl1pPr eaLnBrk="1" hangingPunct="1">
              <a:defRPr>
                <a:solidFill>
                  <a:srgbClr val="707276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b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00" y="6355880"/>
            <a:ext cx="2844440" cy="366062"/>
          </a:xfr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983B07DB-37D4-44A4-B988-C883CBC875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8936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09600" y="2693315"/>
            <a:ext cx="10972800" cy="430887"/>
          </a:xfrm>
          <a:noFill/>
          <a:ln w="25400">
            <a:noFill/>
          </a:ln>
          <a:effectLst/>
        </p:spPr>
        <p:txBody>
          <a:bodyPr anchor="b"/>
          <a:lstStyle>
            <a:lvl1pPr algn="l">
              <a:defRPr sz="2800" b="1"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09600" y="3456802"/>
            <a:ext cx="10972800" cy="282625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1800" cap="all" baseline="0">
                <a:solidFill>
                  <a:schemeClr val="tx1"/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09600" y="5029200"/>
            <a:ext cx="10972800" cy="219820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96735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576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18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3847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A852BC1-FCD8-4529-A352-2A00F87F5F3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D056E-09F2-4506-B01D-1901E3EF7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302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348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6167" y="1676400"/>
            <a:ext cx="5355167" cy="3575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4534" y="1676400"/>
            <a:ext cx="5357284" cy="3575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532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184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514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635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11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403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086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7084" y="460376"/>
            <a:ext cx="2734733" cy="4791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2884" y="460376"/>
            <a:ext cx="8001000" cy="4791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950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884" y="460375"/>
            <a:ext cx="10938933" cy="9874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56167" y="1676400"/>
            <a:ext cx="5355167" cy="3575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4534" y="1676400"/>
            <a:ext cx="5357284" cy="3575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5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73078"/>
            <a:ext cx="10363200" cy="384721"/>
          </a:xfrm>
        </p:spPr>
        <p:txBody>
          <a:bodyPr anchor="ctr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755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987552"/>
            <a:ext cx="12192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92452"/>
            <a:ext cx="8839200" cy="384721"/>
          </a:xfrm>
        </p:spPr>
        <p:txBody>
          <a:bodyPr lIns="0" tIns="0" rIns="0" bIns="0" anchor="ctr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09600" y="1371598"/>
            <a:ext cx="10972800" cy="4800600"/>
          </a:xfrm>
        </p:spPr>
        <p:txBody>
          <a:bodyPr lIns="0" tIns="0" rIns="0" bIns="0"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570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87552"/>
            <a:ext cx="12192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92452"/>
            <a:ext cx="8839200" cy="384721"/>
          </a:xfrm>
        </p:spPr>
        <p:txBody>
          <a:bodyPr lIns="0" tIns="0" rIns="0" bIns="0" anchor="ctr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641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371600"/>
            <a:ext cx="12192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475151"/>
            <a:ext cx="8839200" cy="38472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45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5.png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tinum_PowerPoint_Background_08-19-2011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3847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6D4D056E-09F2-4506-B01D-1901E3EF7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11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90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25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9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1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9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tinum_PowerPoint_Background_08-19-2011.jp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3847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472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304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71" r:id="rId4"/>
    <p:sldLayoutId id="2147483675" r:id="rId5"/>
    <p:sldLayoutId id="2147483706" r:id="rId6"/>
    <p:sldLayoutId id="2147483707" r:id="rId7"/>
    <p:sldLayoutId id="2147483708" r:id="rId8"/>
    <p:sldLayoutId id="2147483722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25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ts val="0"/>
        </a:spcBef>
        <a:buSzPct val="100000"/>
        <a:buFontTx/>
        <a:buBlip>
          <a:blip r:embed="rId12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ts val="0"/>
        </a:spcBef>
        <a:buSzPct val="100000"/>
        <a:buFontTx/>
        <a:buBlip>
          <a:blip r:embed="rId13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ts val="0"/>
        </a:spcBef>
        <a:buSzPct val="100000"/>
        <a:buFontTx/>
        <a:buBlip>
          <a:blip r:embed="rId14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ts val="0"/>
        </a:spcBef>
        <a:buSzPct val="100000"/>
        <a:buFontTx/>
        <a:buBlip>
          <a:blip r:embed="rId15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ts val="0"/>
        </a:spcBef>
        <a:buSzPct val="100000"/>
        <a:buFontTx/>
        <a:buBlip>
          <a:blip r:embed="rId12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48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9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7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0"/>
            <a:ext cx="109728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6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9" r:id="rId4"/>
    <p:sldLayoutId id="2147483686" r:id="rId5"/>
    <p:sldLayoutId id="2147483687" r:id="rId6"/>
    <p:sldLayoutId id="2147483688" r:id="rId7"/>
    <p:sldLayoutId id="2147483723" r:id="rId8"/>
    <p:sldLayoutId id="2147483724" r:id="rId9"/>
    <p:sldLayoutId id="2147483725" r:id="rId10"/>
    <p:sldLayoutId id="2147483729" r:id="rId11"/>
    <p:sldLayoutId id="2147483730" r:id="rId12"/>
    <p:sldLayoutId id="2147483731" r:id="rId1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lideBottomBar"/>
          <p:cNvSpPr>
            <a:spLocks noChangeArrowheads="1"/>
          </p:cNvSpPr>
          <p:nvPr/>
        </p:nvSpPr>
        <p:spPr bwMode="auto">
          <a:xfrm>
            <a:off x="0" y="6428769"/>
            <a:ext cx="12192000" cy="430852"/>
          </a:xfrm>
          <a:prstGeom prst="rect">
            <a:avLst/>
          </a:prstGeom>
          <a:solidFill>
            <a:srgbClr val="C7DF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96" tIns="46648" rIns="93296" bIns="46648" anchor="ctr"/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600" b="0">
              <a:solidFill>
                <a:srgbClr val="000000"/>
              </a:solidFill>
            </a:endParaRPr>
          </a:p>
        </p:txBody>
      </p:sp>
      <p:sp>
        <p:nvSpPr>
          <p:cNvPr id="1027" name="McK 2. 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161986" y="234864"/>
            <a:ext cx="11725484" cy="29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McK 1. On-page tracker" hidden="1"/>
          <p:cNvSpPr>
            <a:spLocks noChangeArrowheads="1"/>
          </p:cNvSpPr>
          <p:nvPr/>
        </p:nvSpPr>
        <p:spPr bwMode="auto">
          <a:xfrm>
            <a:off x="161986" y="27537"/>
            <a:ext cx="85921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400" b="0">
                <a:solidFill>
                  <a:srgbClr val="808080"/>
                </a:solidFill>
              </a:rPr>
              <a:t>TRACKER</a:t>
            </a:r>
          </a:p>
        </p:txBody>
      </p:sp>
      <p:sp>
        <p:nvSpPr>
          <p:cNvPr id="1029" name="McK 3. Unit of measure" hidden="1"/>
          <p:cNvSpPr txBox="1">
            <a:spLocks noChangeArrowheads="1"/>
          </p:cNvSpPr>
          <p:nvPr/>
        </p:nvSpPr>
        <p:spPr bwMode="auto">
          <a:xfrm>
            <a:off x="161986" y="542615"/>
            <a:ext cx="4973989" cy="2170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defTabSz="8953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895350" eaLnBrk="0" hangingPunct="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895350" eaLnBrk="0" hangingPunct="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895350" eaLnBrk="0" hangingPunct="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895350" eaLnBrk="0" hangingPunct="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0">
                <a:solidFill>
                  <a:srgbClr val="808080"/>
                </a:solidFill>
              </a:rPr>
              <a:t>Unit of measure</a:t>
            </a:r>
          </a:p>
        </p:txBody>
      </p:sp>
      <p:grpSp>
        <p:nvGrpSpPr>
          <p:cNvPr id="1030" name="McK Slide Elements"/>
          <p:cNvGrpSpPr>
            <a:grpSpLocks/>
          </p:cNvGrpSpPr>
          <p:nvPr/>
        </p:nvGrpSpPr>
        <p:grpSpPr bwMode="auto">
          <a:xfrm>
            <a:off x="161986" y="6203623"/>
            <a:ext cx="11630453" cy="518318"/>
            <a:chOff x="75" y="3830"/>
            <a:chExt cx="5385" cy="320"/>
          </a:xfrm>
        </p:grpSpPr>
        <p:sp>
          <p:nvSpPr>
            <p:cNvPr id="1038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30"/>
              <a:ext cx="5385" cy="9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b">
              <a:spAutoFit/>
            </a:bodyPr>
            <a:lstStyle>
              <a:lvl1pPr marL="104775" indent="-104775" defTabSz="8953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defTabSz="89535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89535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89535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89535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b="0">
                  <a:solidFill>
                    <a:srgbClr val="000000"/>
                  </a:solidFill>
                </a:rPr>
                <a:t>1 Footnote</a:t>
              </a:r>
            </a:p>
          </p:txBody>
        </p:sp>
        <p:sp>
          <p:nvSpPr>
            <p:cNvPr id="1039" name="McK 5. Source" hidden="1"/>
            <p:cNvSpPr>
              <a:spLocks noChangeArrowheads="1"/>
            </p:cNvSpPr>
            <p:nvPr userDrawn="1"/>
          </p:nvSpPr>
          <p:spPr bwMode="auto">
            <a:xfrm>
              <a:off x="75" y="4054"/>
              <a:ext cx="4323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marL="609600" indent="-609600" defTabSz="895350" eaLnBrk="0" hangingPunct="0">
                <a:tabLst>
                  <a:tab pos="612775" algn="l"/>
                </a:tabLs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 eaLnBrk="0" hangingPunct="0">
                <a:tabLst>
                  <a:tab pos="612775" algn="l"/>
                </a:tabLs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 eaLnBrk="0" hangingPunct="0">
                <a:tabLst>
                  <a:tab pos="612775" algn="l"/>
                </a:tabLs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 eaLnBrk="0" hangingPunct="0">
                <a:tabLst>
                  <a:tab pos="612775" algn="l"/>
                </a:tabLs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 eaLnBrk="0" hangingPunct="0">
                <a:tabLst>
                  <a:tab pos="612775" algn="l"/>
                </a:tabLs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000" b="0">
                  <a:solidFill>
                    <a:srgbClr val="000000"/>
                  </a:solidFill>
                </a:rPr>
                <a:t>SOURCE: Source</a:t>
              </a:r>
            </a:p>
          </p:txBody>
        </p:sp>
      </p:grpSp>
      <p:grpSp>
        <p:nvGrpSpPr>
          <p:cNvPr id="1031" name="ACET" hidden="1"/>
          <p:cNvGrpSpPr>
            <a:grpSpLocks/>
          </p:cNvGrpSpPr>
          <p:nvPr/>
        </p:nvGrpSpPr>
        <p:grpSpPr bwMode="auto">
          <a:xfrm>
            <a:off x="1976207" y="1150019"/>
            <a:ext cx="5801189" cy="518318"/>
            <a:chOff x="915" y="710"/>
            <a:chExt cx="2686" cy="320"/>
          </a:xfrm>
        </p:grpSpPr>
        <p:cxnSp>
          <p:nvCxnSpPr>
            <p:cNvPr id="1036" name="AutoShape 249" hidden="1"/>
            <p:cNvCxnSpPr>
              <a:cxnSpLocks noChangeShapeType="1"/>
              <a:stCxn id="1037" idx="4"/>
              <a:endCxn id="103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37" name="AutoShape 250" hidden="1"/>
            <p:cNvSpPr>
              <a:spLocks noChangeArrowheads="1"/>
            </p:cNvSpPr>
            <p:nvPr/>
          </p:nvSpPr>
          <p:spPr bwMode="auto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18288" anchor="b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600">
                  <a:solidFill>
                    <a:srgbClr val="000000"/>
                  </a:solidFill>
                </a:rPr>
                <a:t>Title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600" b="0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1304" name="Rectangle 28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626136" y="6566446"/>
            <a:ext cx="265653" cy="15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0">
                <a:solidFill>
                  <a:srgbClr val="000000"/>
                </a:solidFill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3621D6D-EB74-44D9-B68D-517D91939850}" type="slidenum">
              <a:rPr lang="en-US" altLang="en-US" smtClean="0"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altLang="en-US">
                <a:ea typeface="MS PGothic" pitchFamily="34" charset="-128"/>
              </a:rPr>
              <a:t> </a:t>
            </a:r>
          </a:p>
        </p:txBody>
      </p:sp>
      <p:sp>
        <p:nvSpPr>
          <p:cNvPr id="1033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07" y="1990667"/>
            <a:ext cx="5853024" cy="124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4" name="SlideLogoSeparator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467273" y="6534855"/>
            <a:ext cx="4007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953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953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953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953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953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0">
                <a:solidFill>
                  <a:srgbClr val="000000"/>
                </a:solidFill>
              </a:rPr>
              <a:t>|</a:t>
            </a:r>
          </a:p>
        </p:txBody>
      </p:sp>
      <p:sp>
        <p:nvSpPr>
          <p:cNvPr id="1035" name="doc id"/>
          <p:cNvSpPr>
            <a:spLocks noChangeArrowheads="1"/>
          </p:cNvSpPr>
          <p:nvPr/>
        </p:nvSpPr>
        <p:spPr bwMode="auto">
          <a:xfrm>
            <a:off x="10995479" y="37255"/>
            <a:ext cx="894152" cy="12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953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953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953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953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953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55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hf hdr="0" ftr="0" dt="0"/>
  <p:txStyles>
    <p:titleStyle>
      <a:lvl1pPr algn="l" defTabSz="913526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defTabSz="913526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ea typeface="MS PGothic" panose="020B0600070205080204" pitchFamily="34" charset="-128"/>
          <a:cs typeface="MS PGothic" charset="0"/>
        </a:defRPr>
      </a:lvl2pPr>
      <a:lvl3pPr algn="l" defTabSz="913526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ea typeface="MS PGothic" panose="020B0600070205080204" pitchFamily="34" charset="-128"/>
          <a:cs typeface="MS PGothic" charset="0"/>
        </a:defRPr>
      </a:lvl3pPr>
      <a:lvl4pPr algn="l" defTabSz="913526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ea typeface="MS PGothic" panose="020B0600070205080204" pitchFamily="34" charset="-128"/>
          <a:cs typeface="MS PGothic" charset="0"/>
        </a:defRPr>
      </a:lvl4pPr>
      <a:lvl5pPr algn="l" defTabSz="913526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ea typeface="MS PGothic" panose="020B0600070205080204" pitchFamily="34" charset="-128"/>
          <a:cs typeface="MS PGothic" charset="0"/>
        </a:defRPr>
      </a:lvl5pPr>
      <a:lvl6pPr marL="466481" algn="l" defTabSz="913526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32962" algn="l" defTabSz="913526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99443" algn="l" defTabSz="913526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65925" algn="l" defTabSz="913526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349861" indent="-349861" algn="l" defTabSz="913526" rtl="0" eaLnBrk="0" fontAlgn="base" hangingPunct="0">
        <a:spcBef>
          <a:spcPct val="0"/>
        </a:spcBef>
        <a:spcAft>
          <a:spcPct val="0"/>
        </a:spcAft>
        <a:buClr>
          <a:schemeClr val="tx2"/>
        </a:buClr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197607" indent="-195987" algn="l" defTabSz="913526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itchFamily="34" charset="0"/>
        <a:buChar char="▪"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466481" indent="-267255" algn="l" defTabSz="913526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itchFamily="34" charset="0"/>
        <a:buChar char="–"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626835" indent="-158733" algn="l" defTabSz="913526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itchFamily="34" charset="0"/>
        <a:buChar char="▫"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761271" indent="-132818" algn="l" defTabSz="913526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1227752" indent="-132818" algn="l" defTabSz="913526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6pPr>
      <a:lvl7pPr marL="1694234" indent="-132818" algn="l" defTabSz="913526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7pPr>
      <a:lvl8pPr marL="2160715" indent="-132818" algn="l" defTabSz="913526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8pPr>
      <a:lvl9pPr marL="2627196" indent="-132818" algn="l" defTabSz="913526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2884" y="460375"/>
            <a:ext cx="10938933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6167" y="1676400"/>
            <a:ext cx="10915651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241300" y="6424613"/>
            <a:ext cx="812800" cy="2286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tabLst>
                <a:tab pos="457200" algn="l"/>
                <a:tab pos="800100" algn="l"/>
                <a:tab pos="1257300" algn="l"/>
              </a:tabLst>
              <a:defRPr sz="900">
                <a:solidFill>
                  <a:srgbClr val="777777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7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folHlink"/>
        </a:buClr>
        <a:buBlip>
          <a:blip r:embed="rId14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tx2"/>
        </a:buClr>
        <a:buSzPct val="80000"/>
        <a:buBlip>
          <a:blip r:embed="rId15"/>
        </a:buBlip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rgbClr val="737373"/>
        </a:buClr>
        <a:buSzPct val="60000"/>
        <a:buBlip>
          <a:blip r:embed="rId16"/>
        </a:buBlip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nasa.gov/earth-science/oceanography/ocean-earth-system/ocean-carbon-cycle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science.nasa.gov/earth-science/oceanography/ocean-earth-system/ocean-carbon-cycle" TargetMode="External"/><Relationship Id="rId4" Type="http://schemas.openxmlformats.org/officeDocument/2006/relationships/hyperlink" Target="https://www.nationalobserver.com/2015/05/14/news/climate-number-changes-everythi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econ.yale.edu/~nordhaus/homepage/Web-DICE-2013-April.htm" TargetMode="Externa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ipcc.ch/report/graphics/index.php?t=Assessment%20Reports&amp;r=AR5%20-%20WG3&amp;f=Technical%20Summary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iasa.ac.at/web/home/resources/publications/options/Sustainable.en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cc.ch/report/graphics/index.php?t=Assessment%20Reports&amp;r=AR5%20-%20WG3&amp;f=Technical%20Summary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ctrTitle"/>
          </p:nvPr>
        </p:nvSpPr>
        <p:spPr>
          <a:xfrm>
            <a:off x="841509" y="1395413"/>
            <a:ext cx="10363200" cy="1470025"/>
          </a:xfrm>
          <a:ln w="9525"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4000" dirty="0"/>
              <a:t>Foundations of Integrated Assessment Modeling</a:t>
            </a:r>
            <a:br>
              <a:rPr lang="en-US" altLang="en-US" sz="4000" dirty="0"/>
            </a:br>
            <a:r>
              <a:rPr lang="en-US" altLang="en-US" sz="2000" b="0" i="1" dirty="0"/>
              <a:t>A brief history with examples</a:t>
            </a:r>
            <a:endParaRPr lang="en-US" altLang="en-US" sz="4000" b="0" i="1" dirty="0"/>
          </a:p>
        </p:txBody>
      </p:sp>
    </p:spTree>
    <p:extLst>
      <p:ext uri="{BB962C8B-B14F-4D97-AF65-F5344CB8AC3E}">
        <p14:creationId xmlns:p14="http://schemas.microsoft.com/office/powerpoint/2010/main" val="409674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56613"/>
            <a:ext cx="10936077" cy="492443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b="0" dirty="0"/>
              <a:t>Carbon Reservoirs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59" y="965937"/>
            <a:ext cx="7841882" cy="55135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596390"/>
            <a:ext cx="6135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https://science.nasa.gov/earth-science/oceanography/ocean-earth-system/ocean-carbon-cycle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916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4409"/>
            <a:ext cx="10947094" cy="492443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b="0" dirty="0"/>
              <a:t>Fossil Fuel Reserves versus Resources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96" y="2311982"/>
            <a:ext cx="4038499" cy="2839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178" y="849057"/>
            <a:ext cx="7438103" cy="55970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22704" y="6468812"/>
            <a:ext cx="5941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4"/>
              </a:rPr>
              <a:t>https://www.nationalobserver.com/2015/05/14/news/climate-number-changes-everything</a:t>
            </a:r>
            <a:r>
              <a:rPr lang="en-US" sz="11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511" y="5168980"/>
            <a:ext cx="33435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5"/>
              </a:rPr>
              <a:t>https://science.nasa.gov/earth-science/oceanography/ocean-earth-system/ocean-carbon-cycle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3767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356613"/>
            <a:ext cx="10972800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A brief comment of greenhouse gases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487275"/>
            <a:ext cx="10972800" cy="4715137"/>
          </a:xfrm>
        </p:spPr>
        <p:txBody>
          <a:bodyPr/>
          <a:lstStyle/>
          <a:p>
            <a:r>
              <a:rPr lang="en-US" sz="2800" dirty="0"/>
              <a:t>Comparing greenhouse gas emissions is REALLY difficult.</a:t>
            </a:r>
          </a:p>
          <a:p>
            <a:pPr lvl="1"/>
            <a:r>
              <a:rPr lang="en-US" sz="2400" dirty="0"/>
              <a:t>CO</a:t>
            </a:r>
            <a:r>
              <a:rPr lang="en-US" sz="2400" baseline="-25000" dirty="0"/>
              <a:t>2</a:t>
            </a:r>
            <a:r>
              <a:rPr lang="en-US" sz="2400" dirty="0"/>
              <a:t> and the other gases behave differently</a:t>
            </a:r>
          </a:p>
          <a:p>
            <a:endParaRPr lang="en-US" sz="2800" dirty="0"/>
          </a:p>
          <a:p>
            <a:r>
              <a:rPr lang="en-US" sz="2800" dirty="0"/>
              <a:t>Greenhouse gases fall into three categories</a:t>
            </a:r>
          </a:p>
          <a:p>
            <a:pPr lvl="1"/>
            <a:r>
              <a:rPr lang="en-US" sz="2400" dirty="0"/>
              <a:t>Short-lived species, with atmospheric sinks, e.g. CO, NO</a:t>
            </a:r>
            <a:r>
              <a:rPr lang="en-US" sz="2400" baseline="-25000" dirty="0"/>
              <a:t>x</a:t>
            </a:r>
            <a:r>
              <a:rPr lang="en-US" sz="2400" dirty="0"/>
              <a:t>, CH</a:t>
            </a:r>
            <a:r>
              <a:rPr lang="en-US" sz="2400" baseline="-25000" dirty="0"/>
              <a:t>4</a:t>
            </a:r>
            <a:r>
              <a:rPr lang="en-US" sz="2400" dirty="0"/>
              <a:t>, and N</a:t>
            </a:r>
            <a:r>
              <a:rPr lang="en-US" sz="2400" baseline="-25000" dirty="0"/>
              <a:t>2</a:t>
            </a:r>
            <a:r>
              <a:rPr lang="en-US" sz="2400" dirty="0"/>
              <a:t>O.</a:t>
            </a:r>
          </a:p>
          <a:p>
            <a:pPr lvl="2"/>
            <a:r>
              <a:rPr lang="en-US" sz="2000" dirty="0"/>
              <a:t>For these gases constant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emissions</a:t>
            </a:r>
            <a:r>
              <a:rPr lang="en-US" sz="2000" dirty="0"/>
              <a:t> means constant </a:t>
            </a:r>
            <a:r>
              <a:rPr lang="en-US" sz="2000" dirty="0">
                <a:solidFill>
                  <a:schemeClr val="accent1"/>
                </a:solidFill>
              </a:rPr>
              <a:t>concentration</a:t>
            </a:r>
            <a:r>
              <a:rPr lang="en-US" sz="2000" dirty="0"/>
              <a:t>.</a:t>
            </a:r>
          </a:p>
          <a:p>
            <a:pPr lvl="2"/>
            <a:r>
              <a:rPr lang="en-US" sz="2000" dirty="0"/>
              <a:t>C = </a:t>
            </a:r>
            <a:r>
              <a:rPr lang="en-US" sz="2000" dirty="0" err="1">
                <a:latin typeface="Symbol" panose="05050102010706020507" pitchFamily="18" charset="2"/>
              </a:rPr>
              <a:t>l</a:t>
            </a:r>
            <a:r>
              <a:rPr lang="en-US" sz="2000" dirty="0" err="1"/>
              <a:t>E</a:t>
            </a:r>
            <a:r>
              <a:rPr lang="en-US" sz="2000" dirty="0"/>
              <a:t>, where </a:t>
            </a:r>
            <a:r>
              <a:rPr lang="en-US" sz="2000" dirty="0">
                <a:latin typeface="Symbol" panose="05050102010706020507" pitchFamily="18" charset="2"/>
              </a:rPr>
              <a:t>l</a:t>
            </a:r>
            <a:r>
              <a:rPr lang="en-US" sz="2000" dirty="0"/>
              <a:t> is the inverse of the annual rate of atmospheric removal.</a:t>
            </a:r>
          </a:p>
          <a:p>
            <a:pPr lvl="1"/>
            <a:r>
              <a:rPr lang="en-US" sz="2400" dirty="0"/>
              <a:t> Very long lived species for which removal atmospheric rates are near zero, e.g. CFCs, and other manufactured gases.</a:t>
            </a:r>
          </a:p>
          <a:p>
            <a:pPr lvl="2"/>
            <a:r>
              <a:rPr lang="en-US" sz="2000" dirty="0"/>
              <a:t>For these gases </a:t>
            </a:r>
            <a:r>
              <a:rPr lang="en-US" sz="2000" dirty="0">
                <a:solidFill>
                  <a:schemeClr val="accent1"/>
                </a:solidFill>
              </a:rPr>
              <a:t>concentrations</a:t>
            </a:r>
            <a:r>
              <a:rPr lang="en-US" sz="2000" dirty="0"/>
              <a:t> rise linearly with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emissions</a:t>
            </a:r>
            <a:r>
              <a:rPr lang="en-US" sz="2000" dirty="0"/>
              <a:t>.</a:t>
            </a:r>
          </a:p>
          <a:p>
            <a:pPr lvl="1"/>
            <a:r>
              <a:rPr lang="en-US" sz="2400" dirty="0"/>
              <a:t>And then there’s CO</a:t>
            </a:r>
            <a:r>
              <a:rPr lang="en-US" sz="2400" baseline="-25000" dirty="0"/>
              <a:t>2</a:t>
            </a:r>
            <a:r>
              <a:rPr lang="en-US" sz="2400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726812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10" name="Rectangle 6"/>
          <p:cNvSpPr>
            <a:spLocks noGrp="1" noChangeArrowheads="1"/>
          </p:cNvSpPr>
          <p:nvPr>
            <p:ph type="title"/>
          </p:nvPr>
        </p:nvSpPr>
        <p:spPr>
          <a:xfrm>
            <a:off x="627961" y="295214"/>
            <a:ext cx="10983817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altLang="en-US" sz="3600" b="0" dirty="0"/>
              <a:t>The Carbon Cycle</a:t>
            </a:r>
          </a:p>
        </p:txBody>
      </p:sp>
      <p:sp>
        <p:nvSpPr>
          <p:cNvPr id="405506" name="Rectangle 2"/>
          <p:cNvSpPr>
            <a:spLocks noChangeArrowheads="1"/>
          </p:cNvSpPr>
          <p:nvPr/>
        </p:nvSpPr>
        <p:spPr bwMode="auto">
          <a:xfrm>
            <a:off x="3927476" y="3190875"/>
            <a:ext cx="1190625" cy="2179638"/>
          </a:xfrm>
          <a:prstGeom prst="rect">
            <a:avLst/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507" name="Rectangle 3"/>
          <p:cNvSpPr>
            <a:spLocks noChangeArrowheads="1"/>
          </p:cNvSpPr>
          <p:nvPr/>
        </p:nvSpPr>
        <p:spPr bwMode="auto">
          <a:xfrm>
            <a:off x="5891213" y="3479801"/>
            <a:ext cx="4151312" cy="1871663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508" name="Rectangle 4"/>
          <p:cNvSpPr>
            <a:spLocks noChangeArrowheads="1"/>
          </p:cNvSpPr>
          <p:nvPr/>
        </p:nvSpPr>
        <p:spPr bwMode="auto">
          <a:xfrm>
            <a:off x="3925888" y="3516314"/>
            <a:ext cx="1193800" cy="1844675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509" name="Rectangle 5"/>
          <p:cNvSpPr>
            <a:spLocks noChangeArrowheads="1"/>
          </p:cNvSpPr>
          <p:nvPr/>
        </p:nvSpPr>
        <p:spPr bwMode="auto">
          <a:xfrm>
            <a:off x="5891213" y="3059113"/>
            <a:ext cx="4151312" cy="2278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511" name="Rectangle 7"/>
          <p:cNvSpPr>
            <a:spLocks noChangeArrowheads="1"/>
          </p:cNvSpPr>
          <p:nvPr/>
        </p:nvSpPr>
        <p:spPr bwMode="auto">
          <a:xfrm>
            <a:off x="3922714" y="3062289"/>
            <a:ext cx="1190625" cy="2293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512" name="Rectangle 8"/>
          <p:cNvSpPr>
            <a:spLocks noChangeArrowheads="1"/>
          </p:cNvSpPr>
          <p:nvPr/>
        </p:nvSpPr>
        <p:spPr bwMode="auto">
          <a:xfrm>
            <a:off x="5895976" y="3744914"/>
            <a:ext cx="4151313" cy="159702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6699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513" name="Rectangle 9"/>
          <p:cNvSpPr>
            <a:spLocks noChangeArrowheads="1"/>
          </p:cNvSpPr>
          <p:nvPr/>
        </p:nvSpPr>
        <p:spPr bwMode="auto">
          <a:xfrm>
            <a:off x="3932239" y="3765551"/>
            <a:ext cx="1190625" cy="159702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6699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514" name="Freeform 10"/>
          <p:cNvSpPr>
            <a:spLocks/>
          </p:cNvSpPr>
          <p:nvPr/>
        </p:nvSpPr>
        <p:spPr bwMode="auto">
          <a:xfrm>
            <a:off x="4386263" y="5314950"/>
            <a:ext cx="4051300" cy="927100"/>
          </a:xfrm>
          <a:custGeom>
            <a:avLst/>
            <a:gdLst>
              <a:gd name="T0" fmla="*/ 0 w 2552"/>
              <a:gd name="T1" fmla="*/ 17 h 584"/>
              <a:gd name="T2" fmla="*/ 0 w 2552"/>
              <a:gd name="T3" fmla="*/ 584 h 584"/>
              <a:gd name="T4" fmla="*/ 2551 w 2552"/>
              <a:gd name="T5" fmla="*/ 584 h 584"/>
              <a:gd name="T6" fmla="*/ 2552 w 2552"/>
              <a:gd name="T7" fmla="*/ 0 h 584"/>
              <a:gd name="T8" fmla="*/ 2475 w 2552"/>
              <a:gd name="T9" fmla="*/ 0 h 584"/>
              <a:gd name="T10" fmla="*/ 2475 w 2552"/>
              <a:gd name="T11" fmla="*/ 515 h 584"/>
              <a:gd name="T12" fmla="*/ 71 w 2552"/>
              <a:gd name="T13" fmla="*/ 507 h 584"/>
              <a:gd name="T14" fmla="*/ 71 w 2552"/>
              <a:gd name="T15" fmla="*/ 16 h 584"/>
              <a:gd name="T16" fmla="*/ 0 w 2552"/>
              <a:gd name="T17" fmla="*/ 17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2" h="584">
                <a:moveTo>
                  <a:pt x="0" y="17"/>
                </a:moveTo>
                <a:lnTo>
                  <a:pt x="0" y="584"/>
                </a:lnTo>
                <a:lnTo>
                  <a:pt x="2551" y="584"/>
                </a:lnTo>
                <a:lnTo>
                  <a:pt x="2552" y="0"/>
                </a:lnTo>
                <a:lnTo>
                  <a:pt x="2475" y="0"/>
                </a:lnTo>
                <a:lnTo>
                  <a:pt x="2475" y="515"/>
                </a:lnTo>
                <a:lnTo>
                  <a:pt x="71" y="507"/>
                </a:lnTo>
                <a:lnTo>
                  <a:pt x="71" y="16"/>
                </a:lnTo>
                <a:lnTo>
                  <a:pt x="0" y="17"/>
                </a:lnTo>
                <a:close/>
              </a:path>
            </a:pathLst>
          </a:custGeom>
          <a:gradFill rotWithShape="1">
            <a:gsLst>
              <a:gs pos="0">
                <a:srgbClr val="6699FF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515" name="Text Box 11"/>
          <p:cNvSpPr txBox="1">
            <a:spLocks noChangeArrowheads="1"/>
          </p:cNvSpPr>
          <p:nvPr/>
        </p:nvSpPr>
        <p:spPr bwMode="auto">
          <a:xfrm>
            <a:off x="3890963" y="4330700"/>
            <a:ext cx="120911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solidFill>
                  <a:schemeClr val="bg1"/>
                </a:solidFill>
              </a:rPr>
              <a:t>Atmosphere</a:t>
            </a:r>
          </a:p>
        </p:txBody>
      </p:sp>
      <p:sp>
        <p:nvSpPr>
          <p:cNvPr id="405516" name="Text Box 12"/>
          <p:cNvSpPr txBox="1">
            <a:spLocks noChangeArrowheads="1"/>
          </p:cNvSpPr>
          <p:nvPr/>
        </p:nvSpPr>
        <p:spPr bwMode="auto">
          <a:xfrm>
            <a:off x="7323139" y="4181476"/>
            <a:ext cx="12474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bg1"/>
                </a:solidFill>
              </a:rPr>
              <a:t>Ocean</a:t>
            </a:r>
          </a:p>
        </p:txBody>
      </p:sp>
      <p:sp>
        <p:nvSpPr>
          <p:cNvPr id="405517" name="Line 13"/>
          <p:cNvSpPr>
            <a:spLocks noChangeShapeType="1"/>
          </p:cNvSpPr>
          <p:nvPr/>
        </p:nvSpPr>
        <p:spPr bwMode="auto">
          <a:xfrm flipH="1" flipV="1">
            <a:off x="8382000" y="3475038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5518" name="Text Box 14"/>
          <p:cNvSpPr txBox="1">
            <a:spLocks noChangeArrowheads="1"/>
          </p:cNvSpPr>
          <p:nvPr/>
        </p:nvSpPr>
        <p:spPr bwMode="auto">
          <a:xfrm>
            <a:off x="627961" y="1464035"/>
            <a:ext cx="5142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en-US" dirty="0"/>
              <a:t>Start with the Atmosphere and Ocean in Equilibrium.</a:t>
            </a:r>
          </a:p>
        </p:txBody>
      </p:sp>
      <p:sp>
        <p:nvSpPr>
          <p:cNvPr id="405519" name="Text Box 15"/>
          <p:cNvSpPr txBox="1">
            <a:spLocks noChangeArrowheads="1"/>
          </p:cNvSpPr>
          <p:nvPr/>
        </p:nvSpPr>
        <p:spPr bwMode="auto">
          <a:xfrm>
            <a:off x="627435" y="3580885"/>
            <a:ext cx="27876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en-US" dirty="0"/>
              <a:t>Add CO</a:t>
            </a:r>
            <a:r>
              <a:rPr lang="en-US" altLang="en-US" baseline="-25000" dirty="0"/>
              <a:t>2</a:t>
            </a:r>
            <a:r>
              <a:rPr lang="en-US" altLang="en-US" dirty="0"/>
              <a:t> to the Atmosphere</a:t>
            </a:r>
          </a:p>
        </p:txBody>
      </p:sp>
      <p:sp>
        <p:nvSpPr>
          <p:cNvPr id="405520" name="AutoShape 16"/>
          <p:cNvSpPr>
            <a:spLocks noChangeArrowheads="1"/>
          </p:cNvSpPr>
          <p:nvPr/>
        </p:nvSpPr>
        <p:spPr bwMode="auto">
          <a:xfrm rot="3799962">
            <a:off x="3547269" y="2305844"/>
            <a:ext cx="1138238" cy="609600"/>
          </a:xfrm>
          <a:prstGeom prst="rightArrow">
            <a:avLst>
              <a:gd name="adj1" fmla="val 50000"/>
              <a:gd name="adj2" fmla="val 46680"/>
            </a:avLst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521" name="Text Box 17"/>
          <p:cNvSpPr txBox="1">
            <a:spLocks noChangeArrowheads="1"/>
          </p:cNvSpPr>
          <p:nvPr/>
        </p:nvSpPr>
        <p:spPr bwMode="auto">
          <a:xfrm rot="-1519377">
            <a:off x="1779588" y="1851026"/>
            <a:ext cx="2570162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4000">
                <a:solidFill>
                  <a:srgbClr val="FF0000"/>
                </a:solidFill>
              </a:rPr>
              <a:t>CO</a:t>
            </a:r>
            <a:r>
              <a:rPr lang="en-US" altLang="en-US" sz="4000" baseline="-25000">
                <a:solidFill>
                  <a:srgbClr val="FF0000"/>
                </a:solidFill>
              </a:rPr>
              <a:t>2 </a:t>
            </a:r>
            <a:r>
              <a:rPr lang="en-US" altLang="en-US" sz="4000">
                <a:solidFill>
                  <a:srgbClr val="FF0000"/>
                </a:solidFill>
              </a:rPr>
              <a:t>Emissions</a:t>
            </a:r>
          </a:p>
        </p:txBody>
      </p:sp>
      <p:sp>
        <p:nvSpPr>
          <p:cNvPr id="405522" name="Text Box 18"/>
          <p:cNvSpPr txBox="1">
            <a:spLocks noChangeArrowheads="1"/>
          </p:cNvSpPr>
          <p:nvPr/>
        </p:nvSpPr>
        <p:spPr bwMode="auto">
          <a:xfrm>
            <a:off x="638330" y="4774405"/>
            <a:ext cx="323945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dirty="0"/>
              <a:t>CO</a:t>
            </a:r>
            <a:r>
              <a:rPr lang="en-US" altLang="en-US" baseline="-25000" dirty="0"/>
              <a:t>2</a:t>
            </a:r>
            <a:r>
              <a:rPr lang="en-US" altLang="en-US" dirty="0"/>
              <a:t> is transferred from the Atmosphere to the Ocean until an equilibrium is restored.</a:t>
            </a:r>
          </a:p>
        </p:txBody>
      </p:sp>
      <p:sp>
        <p:nvSpPr>
          <p:cNvPr id="405523" name="Line 19"/>
          <p:cNvSpPr>
            <a:spLocks noChangeShapeType="1"/>
          </p:cNvSpPr>
          <p:nvPr/>
        </p:nvSpPr>
        <p:spPr bwMode="auto">
          <a:xfrm>
            <a:off x="4533900" y="3167063"/>
            <a:ext cx="12700" cy="328612"/>
          </a:xfrm>
          <a:prstGeom prst="line">
            <a:avLst/>
          </a:prstGeom>
          <a:noFill/>
          <a:ln w="9525">
            <a:solidFill>
              <a:srgbClr val="000066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5524" name="Line 20"/>
          <p:cNvSpPr>
            <a:spLocks noChangeShapeType="1"/>
          </p:cNvSpPr>
          <p:nvPr/>
        </p:nvSpPr>
        <p:spPr bwMode="auto">
          <a:xfrm>
            <a:off x="4443413" y="5051426"/>
            <a:ext cx="0" cy="8413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5525" name="Line 21"/>
          <p:cNvSpPr>
            <a:spLocks noChangeShapeType="1"/>
          </p:cNvSpPr>
          <p:nvPr/>
        </p:nvSpPr>
        <p:spPr bwMode="auto">
          <a:xfrm flipH="1" flipV="1">
            <a:off x="8359775" y="5056189"/>
            <a:ext cx="14288" cy="769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5526" name="Line 22"/>
          <p:cNvSpPr>
            <a:spLocks noChangeShapeType="1"/>
          </p:cNvSpPr>
          <p:nvPr/>
        </p:nvSpPr>
        <p:spPr bwMode="auto">
          <a:xfrm rot="5400000" flipV="1">
            <a:off x="6461126" y="4575176"/>
            <a:ext cx="0" cy="322262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F0CA1A-7C34-4CB2-98DE-327CA4606BFF}"/>
              </a:ext>
            </a:extLst>
          </p:cNvPr>
          <p:cNvSpPr txBox="1"/>
          <p:nvPr/>
        </p:nvSpPr>
        <p:spPr>
          <a:xfrm>
            <a:off x="726841" y="1052512"/>
            <a:ext cx="10785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/>
              <a:t>Cumulative emissions of CO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 determine steady-state CO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 concentrations.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8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 animBg="1"/>
      <p:bldP spid="405507" grpId="0" animBg="1"/>
      <p:bldP spid="405508" grpId="0" animBg="1"/>
      <p:bldP spid="405517" grpId="0" animBg="1"/>
      <p:bldP spid="405518" grpId="0"/>
      <p:bldP spid="405519" grpId="0"/>
      <p:bldP spid="405519" grpId="1"/>
      <p:bldP spid="405520" grpId="0" animBg="1"/>
      <p:bldP spid="405521" grpId="0"/>
      <p:bldP spid="405522" grpId="0"/>
      <p:bldP spid="405523" grpId="0" animBg="1"/>
      <p:bldP spid="405524" grpId="0" animBg="1"/>
      <p:bldP spid="405525" grpId="0" animBg="1"/>
      <p:bldP spid="4055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60" name="Rectangle 4"/>
          <p:cNvSpPr>
            <a:spLocks noGrp="1" noChangeArrowheads="1"/>
          </p:cNvSpPr>
          <p:nvPr>
            <p:ph type="title"/>
          </p:nvPr>
        </p:nvSpPr>
        <p:spPr>
          <a:xfrm>
            <a:off x="594911" y="304801"/>
            <a:ext cx="11005849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altLang="en-US" sz="3600" b="0" dirty="0"/>
              <a:t>The Carbon Cycle</a:t>
            </a:r>
          </a:p>
        </p:txBody>
      </p:sp>
      <p:sp>
        <p:nvSpPr>
          <p:cNvPr id="403477" name="Rectangle 21"/>
          <p:cNvSpPr>
            <a:spLocks noChangeArrowheads="1"/>
          </p:cNvSpPr>
          <p:nvPr/>
        </p:nvSpPr>
        <p:spPr bwMode="auto">
          <a:xfrm>
            <a:off x="3937001" y="3190875"/>
            <a:ext cx="1190625" cy="2179638"/>
          </a:xfrm>
          <a:prstGeom prst="rect">
            <a:avLst/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472" name="Rectangle 16"/>
          <p:cNvSpPr>
            <a:spLocks noChangeArrowheads="1"/>
          </p:cNvSpPr>
          <p:nvPr/>
        </p:nvSpPr>
        <p:spPr bwMode="auto">
          <a:xfrm>
            <a:off x="5891213" y="3479801"/>
            <a:ext cx="4151312" cy="1871663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471" name="Rectangle 15"/>
          <p:cNvSpPr>
            <a:spLocks noChangeArrowheads="1"/>
          </p:cNvSpPr>
          <p:nvPr/>
        </p:nvSpPr>
        <p:spPr bwMode="auto">
          <a:xfrm>
            <a:off x="3919539" y="3516314"/>
            <a:ext cx="1190625" cy="1844675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467" name="AutoShape 11"/>
          <p:cNvSpPr>
            <a:spLocks noChangeArrowheads="1"/>
          </p:cNvSpPr>
          <p:nvPr/>
        </p:nvSpPr>
        <p:spPr bwMode="auto">
          <a:xfrm rot="3799962">
            <a:off x="3547269" y="2305844"/>
            <a:ext cx="1138238" cy="609600"/>
          </a:xfrm>
          <a:prstGeom prst="rightArrow">
            <a:avLst>
              <a:gd name="adj1" fmla="val 50000"/>
              <a:gd name="adj2" fmla="val 46680"/>
            </a:avLst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464" name="Rectangle 8"/>
          <p:cNvSpPr>
            <a:spLocks noChangeArrowheads="1"/>
          </p:cNvSpPr>
          <p:nvPr/>
        </p:nvSpPr>
        <p:spPr bwMode="auto">
          <a:xfrm>
            <a:off x="5891213" y="3059113"/>
            <a:ext cx="4151312" cy="2278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461" name="Rectangle 5"/>
          <p:cNvSpPr>
            <a:spLocks noChangeArrowheads="1"/>
          </p:cNvSpPr>
          <p:nvPr/>
        </p:nvSpPr>
        <p:spPr bwMode="auto">
          <a:xfrm>
            <a:off x="3922714" y="3062289"/>
            <a:ext cx="1190625" cy="2293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462" name="Rectangle 6"/>
          <p:cNvSpPr>
            <a:spLocks noChangeArrowheads="1"/>
          </p:cNvSpPr>
          <p:nvPr/>
        </p:nvSpPr>
        <p:spPr bwMode="auto">
          <a:xfrm>
            <a:off x="5895976" y="3744914"/>
            <a:ext cx="4151313" cy="159702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6699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463" name="Rectangle 7"/>
          <p:cNvSpPr>
            <a:spLocks noChangeArrowheads="1"/>
          </p:cNvSpPr>
          <p:nvPr/>
        </p:nvSpPr>
        <p:spPr bwMode="auto">
          <a:xfrm>
            <a:off x="3932239" y="3765551"/>
            <a:ext cx="1190625" cy="159702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6699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466" name="Freeform 10"/>
          <p:cNvSpPr>
            <a:spLocks/>
          </p:cNvSpPr>
          <p:nvPr/>
        </p:nvSpPr>
        <p:spPr bwMode="auto">
          <a:xfrm>
            <a:off x="4386263" y="5314950"/>
            <a:ext cx="4051300" cy="927100"/>
          </a:xfrm>
          <a:custGeom>
            <a:avLst/>
            <a:gdLst>
              <a:gd name="T0" fmla="*/ 0 w 2552"/>
              <a:gd name="T1" fmla="*/ 17 h 584"/>
              <a:gd name="T2" fmla="*/ 0 w 2552"/>
              <a:gd name="T3" fmla="*/ 584 h 584"/>
              <a:gd name="T4" fmla="*/ 2551 w 2552"/>
              <a:gd name="T5" fmla="*/ 584 h 584"/>
              <a:gd name="T6" fmla="*/ 2552 w 2552"/>
              <a:gd name="T7" fmla="*/ 0 h 584"/>
              <a:gd name="T8" fmla="*/ 2475 w 2552"/>
              <a:gd name="T9" fmla="*/ 0 h 584"/>
              <a:gd name="T10" fmla="*/ 2475 w 2552"/>
              <a:gd name="T11" fmla="*/ 515 h 584"/>
              <a:gd name="T12" fmla="*/ 71 w 2552"/>
              <a:gd name="T13" fmla="*/ 507 h 584"/>
              <a:gd name="T14" fmla="*/ 71 w 2552"/>
              <a:gd name="T15" fmla="*/ 16 h 584"/>
              <a:gd name="T16" fmla="*/ 0 w 2552"/>
              <a:gd name="T17" fmla="*/ 17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2" h="584">
                <a:moveTo>
                  <a:pt x="0" y="17"/>
                </a:moveTo>
                <a:lnTo>
                  <a:pt x="0" y="584"/>
                </a:lnTo>
                <a:lnTo>
                  <a:pt x="2551" y="584"/>
                </a:lnTo>
                <a:lnTo>
                  <a:pt x="2552" y="0"/>
                </a:lnTo>
                <a:lnTo>
                  <a:pt x="2475" y="0"/>
                </a:lnTo>
                <a:lnTo>
                  <a:pt x="2475" y="515"/>
                </a:lnTo>
                <a:lnTo>
                  <a:pt x="71" y="507"/>
                </a:lnTo>
                <a:lnTo>
                  <a:pt x="71" y="16"/>
                </a:lnTo>
                <a:lnTo>
                  <a:pt x="0" y="17"/>
                </a:lnTo>
                <a:close/>
              </a:path>
            </a:pathLst>
          </a:custGeom>
          <a:gradFill rotWithShape="1">
            <a:gsLst>
              <a:gs pos="0">
                <a:srgbClr val="6699FF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468" name="Text Box 12"/>
          <p:cNvSpPr txBox="1">
            <a:spLocks noChangeArrowheads="1"/>
          </p:cNvSpPr>
          <p:nvPr/>
        </p:nvSpPr>
        <p:spPr bwMode="auto">
          <a:xfrm rot="-1519377">
            <a:off x="1779588" y="1851026"/>
            <a:ext cx="2570162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4000" dirty="0">
                <a:solidFill>
                  <a:srgbClr val="FF0000"/>
                </a:solidFill>
              </a:rPr>
              <a:t>CO</a:t>
            </a:r>
            <a:r>
              <a:rPr lang="en-US" altLang="en-US" sz="4000" baseline="-25000" dirty="0">
                <a:solidFill>
                  <a:srgbClr val="FF0000"/>
                </a:solidFill>
              </a:rPr>
              <a:t>2 </a:t>
            </a:r>
            <a:r>
              <a:rPr lang="en-US" altLang="en-US" sz="4000" dirty="0">
                <a:solidFill>
                  <a:srgbClr val="FF0000"/>
                </a:solidFill>
              </a:rPr>
              <a:t>Emissions</a:t>
            </a:r>
          </a:p>
        </p:txBody>
      </p:sp>
      <p:sp>
        <p:nvSpPr>
          <p:cNvPr id="403469" name="Text Box 13"/>
          <p:cNvSpPr txBox="1">
            <a:spLocks noChangeArrowheads="1"/>
          </p:cNvSpPr>
          <p:nvPr/>
        </p:nvSpPr>
        <p:spPr bwMode="auto">
          <a:xfrm>
            <a:off x="3890963" y="4330700"/>
            <a:ext cx="120911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solidFill>
                  <a:schemeClr val="bg1"/>
                </a:solidFill>
              </a:rPr>
              <a:t>Atmosphere</a:t>
            </a:r>
          </a:p>
        </p:txBody>
      </p:sp>
      <p:sp>
        <p:nvSpPr>
          <p:cNvPr id="403470" name="Text Box 14"/>
          <p:cNvSpPr txBox="1">
            <a:spLocks noChangeArrowheads="1"/>
          </p:cNvSpPr>
          <p:nvPr/>
        </p:nvSpPr>
        <p:spPr bwMode="auto">
          <a:xfrm>
            <a:off x="7323139" y="4181476"/>
            <a:ext cx="12474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bg1"/>
                </a:solidFill>
              </a:rPr>
              <a:t>Ocean</a:t>
            </a:r>
          </a:p>
        </p:txBody>
      </p:sp>
      <p:sp>
        <p:nvSpPr>
          <p:cNvPr id="403473" name="Line 17"/>
          <p:cNvSpPr>
            <a:spLocks noChangeShapeType="1"/>
          </p:cNvSpPr>
          <p:nvPr/>
        </p:nvSpPr>
        <p:spPr bwMode="auto">
          <a:xfrm>
            <a:off x="4443413" y="5051426"/>
            <a:ext cx="0" cy="8413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74" name="Line 18"/>
          <p:cNvSpPr>
            <a:spLocks noChangeShapeType="1"/>
          </p:cNvSpPr>
          <p:nvPr/>
        </p:nvSpPr>
        <p:spPr bwMode="auto">
          <a:xfrm flipH="1" flipV="1">
            <a:off x="8359775" y="5056189"/>
            <a:ext cx="14288" cy="769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75" name="Line 19"/>
          <p:cNvSpPr>
            <a:spLocks noChangeShapeType="1"/>
          </p:cNvSpPr>
          <p:nvPr/>
        </p:nvSpPr>
        <p:spPr bwMode="auto">
          <a:xfrm rot="5400000" flipV="1">
            <a:off x="6461126" y="4575176"/>
            <a:ext cx="0" cy="322262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76" name="Line 20"/>
          <p:cNvSpPr>
            <a:spLocks noChangeShapeType="1"/>
          </p:cNvSpPr>
          <p:nvPr/>
        </p:nvSpPr>
        <p:spPr bwMode="auto">
          <a:xfrm flipH="1" flipV="1">
            <a:off x="8382000" y="3475038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78" name="Line 22"/>
          <p:cNvSpPr>
            <a:spLocks noChangeShapeType="1"/>
          </p:cNvSpPr>
          <p:nvPr/>
        </p:nvSpPr>
        <p:spPr bwMode="auto">
          <a:xfrm>
            <a:off x="4533900" y="3167063"/>
            <a:ext cx="12700" cy="328612"/>
          </a:xfrm>
          <a:prstGeom prst="line">
            <a:avLst/>
          </a:prstGeom>
          <a:noFill/>
          <a:ln w="9525">
            <a:solidFill>
              <a:srgbClr val="000066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79" name="Line 23"/>
          <p:cNvSpPr>
            <a:spLocks noChangeShapeType="1"/>
          </p:cNvSpPr>
          <p:nvPr/>
        </p:nvSpPr>
        <p:spPr bwMode="auto">
          <a:xfrm flipH="1" flipV="1">
            <a:off x="4389438" y="3182939"/>
            <a:ext cx="0" cy="338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80" name="Line 24"/>
          <p:cNvSpPr>
            <a:spLocks noChangeShapeType="1"/>
          </p:cNvSpPr>
          <p:nvPr/>
        </p:nvSpPr>
        <p:spPr bwMode="auto">
          <a:xfrm flipH="1" flipV="1">
            <a:off x="4397375" y="3500438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95606" y="2012465"/>
            <a:ext cx="37727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And, the carbon accumulating in the ocean causes ocean acidification</a:t>
            </a:r>
            <a:r>
              <a:rPr lang="en-US" sz="2000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24" name="AutoShape 11"/>
          <p:cNvSpPr>
            <a:spLocks noChangeArrowheads="1"/>
          </p:cNvSpPr>
          <p:nvPr/>
        </p:nvSpPr>
        <p:spPr bwMode="auto">
          <a:xfrm rot="3341804">
            <a:off x="8471941" y="2835134"/>
            <a:ext cx="871349" cy="609600"/>
          </a:xfrm>
          <a:prstGeom prst="rightArrow">
            <a:avLst>
              <a:gd name="adj1" fmla="val 50000"/>
              <a:gd name="adj2" fmla="val 4668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74DE62D8-8FA0-417F-AF77-3107263DBA0E}"/>
              </a:ext>
            </a:extLst>
          </p:cNvPr>
          <p:cNvSpPr txBox="1">
            <a:spLocks noChangeArrowheads="1"/>
          </p:cNvSpPr>
          <p:nvPr/>
        </p:nvSpPr>
        <p:spPr>
          <a:xfrm>
            <a:off x="641631" y="1330971"/>
            <a:ext cx="10959129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D57500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altLang="en-US" sz="2800" dirty="0"/>
              <a:t>In the long-run CO</a:t>
            </a:r>
            <a:r>
              <a:rPr lang="en-US" altLang="en-US" sz="2800" baseline="-25000" dirty="0"/>
              <a:t>2</a:t>
            </a:r>
            <a:r>
              <a:rPr lang="en-US" altLang="en-US" sz="2800" dirty="0"/>
              <a:t> emissions must approach zero.</a:t>
            </a:r>
          </a:p>
        </p:txBody>
      </p:sp>
    </p:spTree>
    <p:extLst>
      <p:ext uri="{BB962C8B-B14F-4D97-AF65-F5344CB8AC3E}">
        <p14:creationId xmlns:p14="http://schemas.microsoft.com/office/powerpoint/2010/main" val="331087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10972800" cy="1107996"/>
          </a:xfrm>
          <a:ln w="57150">
            <a:solidFill>
              <a:srgbClr val="D57500"/>
            </a:solidFill>
          </a:ln>
        </p:spPr>
        <p:txBody>
          <a:bodyPr vert="horz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Climate Sensitivity and Average Earth Surface Temperature Change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Climate Sensitivity </a:t>
            </a:r>
            <a:r>
              <a:rPr lang="en-US" dirty="0"/>
              <a:t>is the change in the EQUILIBRIUM Earth surface temperature change following a doubling in the concentration of CO</a:t>
            </a:r>
            <a:r>
              <a:rPr lang="en-US" baseline="-25000" dirty="0"/>
              <a:t>2</a:t>
            </a:r>
            <a:r>
              <a:rPr lang="en-US" dirty="0"/>
              <a:t> or an equivalent change in another atmospheric constituent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Median Climate Sensitivity = </a:t>
            </a:r>
            <a:r>
              <a:rPr lang="en-US" sz="3200" b="1" dirty="0"/>
              <a:t>3</a:t>
            </a:r>
            <a:r>
              <a:rPr lang="en-US" sz="3200" b="1" baseline="30000" dirty="0"/>
              <a:t>o</a:t>
            </a:r>
            <a:r>
              <a:rPr lang="en-US" sz="3200" b="1" dirty="0"/>
              <a:t>C</a:t>
            </a:r>
            <a:endParaRPr lang="en-US" b="1" dirty="0"/>
          </a:p>
          <a:p>
            <a:endParaRPr lang="en-US" dirty="0"/>
          </a:p>
          <a:p>
            <a:r>
              <a:rPr lang="en-US" sz="2800" dirty="0"/>
              <a:t>Range is 1.5</a:t>
            </a:r>
            <a:r>
              <a:rPr lang="en-US" sz="2800" baseline="30000" dirty="0"/>
              <a:t>o</a:t>
            </a:r>
            <a:r>
              <a:rPr lang="en-US" sz="2800" dirty="0"/>
              <a:t>C to 4.5</a:t>
            </a:r>
            <a:r>
              <a:rPr lang="en-US" sz="2800" baseline="30000" dirty="0"/>
              <a:t>o</a:t>
            </a:r>
            <a:r>
              <a:rPr lang="en-US" sz="2800" dirty="0"/>
              <a:t>C (the same as it was 40 years ago in 1983)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0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assessment modeling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5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562600" y="0"/>
            <a:ext cx="5111496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anchorCtr="1"/>
          <a:lstStyle/>
          <a:p>
            <a:pPr algn="ctr"/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337" y="318601"/>
            <a:ext cx="10578222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Integrated Assessment Models</a:t>
            </a:r>
          </a:p>
        </p:txBody>
      </p:sp>
      <p:sp>
        <p:nvSpPr>
          <p:cNvPr id="17412" name="Content Placeholder 2"/>
          <p:cNvSpPr>
            <a:spLocks noGrp="1"/>
          </p:cNvSpPr>
          <p:nvPr>
            <p:ph idx="1"/>
          </p:nvPr>
        </p:nvSpPr>
        <p:spPr>
          <a:xfrm>
            <a:off x="890337" y="1143000"/>
            <a:ext cx="4538151" cy="53583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200" dirty="0"/>
              <a:t>IAMs integrate human and natural Earth system climate science.</a:t>
            </a:r>
          </a:p>
          <a:p>
            <a:pPr marL="225425" lvl="1" indent="-225425"/>
            <a:endParaRPr lang="en-US" altLang="en-US" sz="1600" dirty="0"/>
          </a:p>
          <a:p>
            <a:pPr marL="225425" lvl="1" indent="-225425"/>
            <a:r>
              <a:rPr lang="en-US" altLang="en-US" sz="1600" dirty="0"/>
              <a:t>IAMs provide insights that would be otherwise unavailable from disciplinary research alone.</a:t>
            </a:r>
          </a:p>
          <a:p>
            <a:pPr marL="225425" lvl="1" indent="-225425"/>
            <a:endParaRPr lang="en-US" altLang="en-US" sz="1600" dirty="0"/>
          </a:p>
          <a:p>
            <a:pPr marL="225425" lvl="1" indent="-225425"/>
            <a:r>
              <a:rPr lang="en-US" altLang="en-US" sz="1600" dirty="0"/>
              <a:t>IAMs capture interactions between complex and highly nonlinear systems.</a:t>
            </a:r>
          </a:p>
          <a:p>
            <a:pPr marL="225425" lvl="1" indent="-225425"/>
            <a:endParaRPr lang="en-US" altLang="en-US" sz="1600" dirty="0"/>
          </a:p>
          <a:p>
            <a:pPr marL="225425" lvl="1" indent="-225425"/>
            <a:r>
              <a:rPr lang="en-US" altLang="en-US" sz="1600" dirty="0"/>
              <a:t>IAMs provide natural science researchers with information about human systems such as GHG emissions, land use and land cover.</a:t>
            </a:r>
          </a:p>
          <a:p>
            <a:pPr marL="225425" lvl="1" indent="-225425"/>
            <a:endParaRPr lang="en-US" altLang="en-US" sz="1600" dirty="0"/>
          </a:p>
          <a:p>
            <a:pPr marL="0" indent="0">
              <a:buNone/>
            </a:pPr>
            <a:r>
              <a:rPr lang="en-US" altLang="en-US" sz="2200" dirty="0"/>
              <a:t>IAMs provide important, science-based decision support tools.</a:t>
            </a:r>
          </a:p>
          <a:p>
            <a:pPr marL="225425" lvl="1" indent="-225425"/>
            <a:endParaRPr lang="en-US" altLang="en-US" sz="1600" dirty="0"/>
          </a:p>
          <a:p>
            <a:pPr marL="225425" lvl="1" indent="-225425"/>
            <a:r>
              <a:rPr lang="en-US" altLang="en-US" sz="1600" dirty="0"/>
              <a:t>IAMs support national, international, regional, and private-sector decisions.</a:t>
            </a:r>
          </a:p>
          <a:p>
            <a:pPr marL="0" indent="0">
              <a:buNone/>
            </a:pPr>
            <a:endParaRPr lang="en-US" altLang="en-US" dirty="0"/>
          </a:p>
          <a:p>
            <a:pPr marL="225425" lvl="1" indent="-225425">
              <a:buNone/>
            </a:pPr>
            <a:endParaRPr lang="en-US" alt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58" y="2118697"/>
            <a:ext cx="4767072" cy="293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42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4369949" y="1849220"/>
            <a:ext cx="5614261" cy="2895600"/>
          </a:xfrm>
          <a:prstGeom prst="rightArrow">
            <a:avLst>
              <a:gd name="adj1" fmla="val 82435"/>
              <a:gd name="adj2" fmla="val 15214"/>
            </a:avLst>
          </a:prstGeom>
          <a:solidFill>
            <a:schemeClr val="accent1">
              <a:lumMod val="5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089522" y="1608069"/>
            <a:ext cx="5291600" cy="34205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97813" y="128938"/>
            <a:ext cx="11207078" cy="1033081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2800" b="0" dirty="0"/>
              <a:t>Integrated Assessment Models (IAMs) have external inputs and data, a representation of relevant systems and outputs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3472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algn="r"/>
            <a:fld id="{A505DBE7-0ACF-E348-BBE2-A615BCE1D797}" type="slidenum">
              <a:rPr lang="en-US" smtClean="0">
                <a:solidFill>
                  <a:prstClr val="black"/>
                </a:solidFill>
              </a:rPr>
              <a:pPr algn="r"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236198" y="1880562"/>
            <a:ext cx="2819399" cy="2895600"/>
          </a:xfrm>
          <a:prstGeom prst="rightArrow">
            <a:avLst>
              <a:gd name="adj1" fmla="val 82435"/>
              <a:gd name="adj2" fmla="val 15214"/>
            </a:avLst>
          </a:prstGeom>
          <a:solidFill>
            <a:schemeClr val="accent3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Can 10"/>
          <p:cNvSpPr/>
          <p:nvPr/>
        </p:nvSpPr>
        <p:spPr>
          <a:xfrm>
            <a:off x="10018135" y="41442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Temperature, RF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17049" y="1511242"/>
            <a:ext cx="2819400" cy="45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>
                <a:solidFill>
                  <a:prstClr val="black"/>
                </a:solidFill>
              </a:rPr>
              <a:t>Exogenous Assumptions</a:t>
            </a:r>
          </a:p>
        </p:txBody>
      </p:sp>
      <p:sp>
        <p:nvSpPr>
          <p:cNvPr id="13" name="Snip Single Corner Rectangle 12"/>
          <p:cNvSpPr/>
          <p:nvPr/>
        </p:nvSpPr>
        <p:spPr>
          <a:xfrm flipH="1">
            <a:off x="145413" y="1968442"/>
            <a:ext cx="2286000" cy="990600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Population</a:t>
            </a:r>
          </a:p>
        </p:txBody>
      </p:sp>
      <p:sp>
        <p:nvSpPr>
          <p:cNvPr id="14" name="Snip Single Corner Rectangle 13"/>
          <p:cNvSpPr/>
          <p:nvPr/>
        </p:nvSpPr>
        <p:spPr>
          <a:xfrm flipH="1">
            <a:off x="297813" y="2425642"/>
            <a:ext cx="2286000" cy="990600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Labor Productivity</a:t>
            </a:r>
          </a:p>
        </p:txBody>
      </p:sp>
      <p:sp>
        <p:nvSpPr>
          <p:cNvPr id="15" name="Snip Single Corner Rectangle 14"/>
          <p:cNvSpPr/>
          <p:nvPr/>
        </p:nvSpPr>
        <p:spPr>
          <a:xfrm flipH="1">
            <a:off x="526413" y="2882842"/>
            <a:ext cx="2286000" cy="990600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</a:p>
        </p:txBody>
      </p:sp>
      <p:sp>
        <p:nvSpPr>
          <p:cNvPr id="16" name="Snip Single Corner Rectangle 15"/>
          <p:cNvSpPr/>
          <p:nvPr/>
        </p:nvSpPr>
        <p:spPr>
          <a:xfrm flipH="1">
            <a:off x="755013" y="3340042"/>
            <a:ext cx="2286000" cy="990600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Policy</a:t>
            </a:r>
          </a:p>
        </p:txBody>
      </p:sp>
      <p:sp>
        <p:nvSpPr>
          <p:cNvPr id="17" name="Can 16"/>
          <p:cNvSpPr/>
          <p:nvPr/>
        </p:nvSpPr>
        <p:spPr>
          <a:xfrm>
            <a:off x="10018135" y="38775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Livestock</a:t>
            </a:r>
          </a:p>
        </p:txBody>
      </p:sp>
      <p:sp>
        <p:nvSpPr>
          <p:cNvPr id="18" name="Can 17"/>
          <p:cNvSpPr/>
          <p:nvPr/>
        </p:nvSpPr>
        <p:spPr>
          <a:xfrm>
            <a:off x="10018135" y="36108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Crops &amp; Forests </a:t>
            </a:r>
          </a:p>
        </p:txBody>
      </p:sp>
      <p:sp>
        <p:nvSpPr>
          <p:cNvPr id="19" name="Can 18"/>
          <p:cNvSpPr/>
          <p:nvPr/>
        </p:nvSpPr>
        <p:spPr>
          <a:xfrm>
            <a:off x="10018135" y="33441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Electric &amp; Refining</a:t>
            </a:r>
            <a:endParaRPr lang="en-US" sz="16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20" name="Can 19"/>
          <p:cNvSpPr/>
          <p:nvPr/>
        </p:nvSpPr>
        <p:spPr>
          <a:xfrm>
            <a:off x="10018135" y="30774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Primary Energy Supply</a:t>
            </a:r>
            <a:endParaRPr lang="en-US" sz="16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21" name="Can 20"/>
          <p:cNvSpPr/>
          <p:nvPr/>
        </p:nvSpPr>
        <p:spPr>
          <a:xfrm>
            <a:off x="10018135" y="28107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Economic Activity</a:t>
            </a:r>
          </a:p>
        </p:txBody>
      </p:sp>
      <p:sp>
        <p:nvSpPr>
          <p:cNvPr id="22" name="Can 21"/>
          <p:cNvSpPr/>
          <p:nvPr/>
        </p:nvSpPr>
        <p:spPr>
          <a:xfrm>
            <a:off x="10018135" y="25440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Commodity Prices</a:t>
            </a:r>
            <a:endParaRPr lang="en-US" sz="16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23" name="Can 22"/>
          <p:cNvSpPr/>
          <p:nvPr/>
        </p:nvSpPr>
        <p:spPr>
          <a:xfrm>
            <a:off x="10018135" y="22773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Prices, Taxes, e.g. CO</a:t>
            </a:r>
            <a:r>
              <a:rPr lang="en-US" sz="1200" baseline="-25000" dirty="0">
                <a:solidFill>
                  <a:prstClr val="white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9833080" y="1515383"/>
            <a:ext cx="218669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>
                <a:solidFill>
                  <a:prstClr val="black"/>
                </a:solidFill>
                <a:latin typeface="Arial"/>
                <a:cs typeface="Arial"/>
              </a:rPr>
              <a:t>Outputs of IAMs</a:t>
            </a:r>
          </a:p>
        </p:txBody>
      </p:sp>
      <p:sp>
        <p:nvSpPr>
          <p:cNvPr id="31" name="Snip Single Corner Rectangle 30"/>
          <p:cNvSpPr/>
          <p:nvPr/>
        </p:nvSpPr>
        <p:spPr>
          <a:xfrm flipH="1">
            <a:off x="1021712" y="3760117"/>
            <a:ext cx="2392486" cy="1103925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</a:p>
        </p:txBody>
      </p:sp>
      <p:sp>
        <p:nvSpPr>
          <p:cNvPr id="32" name="Can 31"/>
          <p:cNvSpPr/>
          <p:nvPr/>
        </p:nvSpPr>
        <p:spPr>
          <a:xfrm>
            <a:off x="10018135" y="2006542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100" dirty="0">
                <a:solidFill>
                  <a:prstClr val="white"/>
                </a:solidFill>
                <a:latin typeface="Arial"/>
                <a:cs typeface="Arial"/>
              </a:rPr>
              <a:t>CO</a:t>
            </a:r>
            <a:r>
              <a:rPr lang="en-US" sz="1100" baseline="-25000" dirty="0">
                <a:solidFill>
                  <a:prstClr val="white"/>
                </a:solidFill>
                <a:latin typeface="Arial"/>
                <a:cs typeface="Arial"/>
              </a:rPr>
              <a:t>2</a:t>
            </a:r>
            <a:r>
              <a:rPr lang="en-US" sz="1100" dirty="0">
                <a:solidFill>
                  <a:prstClr val="white"/>
                </a:solidFill>
                <a:latin typeface="Arial"/>
                <a:cs typeface="Arial"/>
              </a:rPr>
              <a:t>, GHGs, aerosols, OGs</a:t>
            </a:r>
          </a:p>
        </p:txBody>
      </p:sp>
      <p:sp>
        <p:nvSpPr>
          <p:cNvPr id="33" name="Right Arrow 32"/>
          <p:cNvSpPr/>
          <p:nvPr/>
        </p:nvSpPr>
        <p:spPr>
          <a:xfrm rot="16200000">
            <a:off x="5977974" y="4449723"/>
            <a:ext cx="1398663" cy="2632581"/>
          </a:xfrm>
          <a:prstGeom prst="rightArrow">
            <a:avLst>
              <a:gd name="adj1" fmla="val 82435"/>
              <a:gd name="adj2" fmla="val 15214"/>
            </a:avLst>
          </a:prstGeom>
          <a:solidFill>
            <a:schemeClr val="bg2">
              <a:lumMod val="5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4" name="Snip Same Side Corner Rectangle 33"/>
          <p:cNvSpPr/>
          <p:nvPr/>
        </p:nvSpPr>
        <p:spPr>
          <a:xfrm>
            <a:off x="5411358" y="5547700"/>
            <a:ext cx="2531894" cy="1100462"/>
          </a:xfrm>
          <a:prstGeom prst="snip2Same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External Data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48089" y="1937971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Economy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336024" y="3399754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Energy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986336" y="1937971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Agriculture &amp; Land Use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986336" y="3399754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Water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625890" y="1937971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Climate, Atmosphere, Oceans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625890" y="3399754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Carbon Cycle</a:t>
            </a: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5453566" y="1206088"/>
            <a:ext cx="2819400" cy="45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>
                <a:solidFill>
                  <a:prstClr val="black"/>
                </a:solidFill>
              </a:rPr>
              <a:t>The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813" y="5214534"/>
            <a:ext cx="4130937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sz="1800" i="1" dirty="0"/>
              <a:t>Highly non-linear, strategic models designed to consider global climate forcing and climate impacts at decadal time scales and regional disaggregation ranging from dozens to hundreds</a:t>
            </a:r>
          </a:p>
        </p:txBody>
      </p:sp>
    </p:spTree>
    <p:extLst>
      <p:ext uri="{BB962C8B-B14F-4D97-AF65-F5344CB8AC3E}">
        <p14:creationId xmlns:p14="http://schemas.microsoft.com/office/powerpoint/2010/main" val="148190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build="p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31" grpId="0" animBg="1"/>
      <p:bldP spid="32" grpId="0" animBg="1"/>
      <p:bldP spid="33" grpId="0" animBg="1"/>
      <p:bldP spid="4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FACC75-D3F8-4D76-9CEA-1A8D92259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4468"/>
            <a:ext cx="10958111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Models and Scenarios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B344D1-C53E-46D6-BA66-E637FC1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27221"/>
            <a:ext cx="3288632" cy="4944979"/>
          </a:xfrm>
        </p:spPr>
        <p:txBody>
          <a:bodyPr>
            <a:normAutofit/>
          </a:bodyPr>
          <a:lstStyle/>
          <a:p>
            <a:r>
              <a:rPr lang="en-US" sz="3200" b="1" dirty="0"/>
              <a:t>Models are structured relationships that produce conditional forecasts.</a:t>
            </a:r>
          </a:p>
          <a:p>
            <a:endParaRPr lang="en-US" sz="2400" dirty="0"/>
          </a:p>
          <a:p>
            <a:r>
              <a:rPr lang="en-US" sz="3200" dirty="0"/>
              <a:t>Scenarios are </a:t>
            </a:r>
            <a:r>
              <a:rPr lang="en-US" sz="3200" b="1" u="sng" dirty="0"/>
              <a:t>conditional</a:t>
            </a:r>
            <a:r>
              <a:rPr lang="en-US" sz="3200" dirty="0"/>
              <a:t> forecasts.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9E83ED-8FD2-47CC-8784-8D3663CD9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146" y="2601869"/>
            <a:ext cx="7447423" cy="348610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BEE1F0-F279-44FD-931D-18DDD402193F}"/>
              </a:ext>
            </a:extLst>
          </p:cNvPr>
          <p:cNvSpPr/>
          <p:nvPr/>
        </p:nvSpPr>
        <p:spPr>
          <a:xfrm>
            <a:off x="4114800" y="1491916"/>
            <a:ext cx="2442412" cy="3826042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24D5F98-BF25-4213-AFC0-E562A17F47CE}"/>
              </a:ext>
            </a:extLst>
          </p:cNvPr>
          <p:cNvSpPr/>
          <p:nvPr/>
        </p:nvSpPr>
        <p:spPr>
          <a:xfrm>
            <a:off x="10283149" y="1491916"/>
            <a:ext cx="1760334" cy="3826042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F3B80F-74BE-4132-B33C-A8A91272153F}"/>
              </a:ext>
            </a:extLst>
          </p:cNvPr>
          <p:cNvSpPr txBox="1"/>
          <p:nvPr/>
        </p:nvSpPr>
        <p:spPr>
          <a:xfrm>
            <a:off x="5079140" y="1740931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if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E91D90-3273-4F29-B329-C800E5D00AA0}"/>
              </a:ext>
            </a:extLst>
          </p:cNvPr>
          <p:cNvSpPr txBox="1"/>
          <p:nvPr/>
        </p:nvSpPr>
        <p:spPr>
          <a:xfrm>
            <a:off x="10539587" y="1740931"/>
            <a:ext cx="1247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then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882CF04-7C80-4313-8926-F32A89247F66}"/>
              </a:ext>
            </a:extLst>
          </p:cNvPr>
          <p:cNvSpPr/>
          <p:nvPr/>
        </p:nvSpPr>
        <p:spPr>
          <a:xfrm>
            <a:off x="5797403" y="1697521"/>
            <a:ext cx="4742184" cy="906596"/>
          </a:xfrm>
          <a:prstGeom prst="rightArrow">
            <a:avLst>
              <a:gd name="adj1" fmla="val 75014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10B207-2347-4D5F-B798-C2F212D6615F}"/>
              </a:ext>
            </a:extLst>
          </p:cNvPr>
          <p:cNvSpPr/>
          <p:nvPr/>
        </p:nvSpPr>
        <p:spPr>
          <a:xfrm>
            <a:off x="4846908" y="1676226"/>
            <a:ext cx="950495" cy="949186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4DCA35-2F12-4880-B3F8-65C330B4AB9A}"/>
              </a:ext>
            </a:extLst>
          </p:cNvPr>
          <p:cNvSpPr/>
          <p:nvPr/>
        </p:nvSpPr>
        <p:spPr>
          <a:xfrm>
            <a:off x="10581648" y="1676226"/>
            <a:ext cx="1205396" cy="949186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83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8478"/>
            <a:ext cx="11002178" cy="677108"/>
          </a:xfrm>
          <a:ln w="57150">
            <a:solidFill>
              <a:srgbClr val="D57500"/>
            </a:solidFill>
          </a:ln>
        </p:spPr>
        <p:txBody>
          <a:bodyPr/>
          <a:lstStyle/>
          <a:p>
            <a:pPr algn="ctr"/>
            <a:r>
              <a:rPr lang="en-US" sz="4400" b="0" dirty="0"/>
              <a:t>Foundations of Integrated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032" y="1335505"/>
            <a:ext cx="10643936" cy="50051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i="1" dirty="0"/>
              <a:t>Today’s Topics</a:t>
            </a:r>
          </a:p>
          <a:p>
            <a:pPr lvl="1">
              <a:lnSpc>
                <a:spcPct val="120000"/>
              </a:lnSpc>
            </a:pPr>
            <a:r>
              <a:rPr lang="en-US" sz="3200" dirty="0"/>
              <a:t>Some background</a:t>
            </a:r>
          </a:p>
          <a:p>
            <a:pPr lvl="1">
              <a:lnSpc>
                <a:spcPct val="120000"/>
              </a:lnSpc>
            </a:pPr>
            <a:r>
              <a:rPr lang="en-US" sz="3200" dirty="0"/>
              <a:t>Integrated assessment modeling (IAM) history</a:t>
            </a:r>
          </a:p>
          <a:p>
            <a:pPr lvl="1">
              <a:lnSpc>
                <a:spcPct val="120000"/>
              </a:lnSpc>
            </a:pPr>
            <a:r>
              <a:rPr lang="en-US" sz="3200" dirty="0"/>
              <a:t>Highly detailed IAMs</a:t>
            </a:r>
          </a:p>
          <a:p>
            <a:pPr lvl="1">
              <a:lnSpc>
                <a:spcPct val="120000"/>
              </a:lnSpc>
            </a:pPr>
            <a:r>
              <a:rPr lang="en-US" sz="3200" dirty="0"/>
              <a:t>Scenarios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9163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FACC75-D3F8-4D76-9CEA-1A8D92259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4468"/>
            <a:ext cx="8839200" cy="615553"/>
          </a:xfrm>
        </p:spPr>
        <p:txBody>
          <a:bodyPr/>
          <a:lstStyle/>
          <a:p>
            <a:r>
              <a:rPr lang="en-US" sz="4000" dirty="0"/>
              <a:t>Optimization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B344D1-C53E-46D6-BA66-E637FC1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27221"/>
            <a:ext cx="3288632" cy="49449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Some IAMs use an </a:t>
            </a:r>
            <a:r>
              <a:rPr lang="en-US" sz="3200" b="1" dirty="0"/>
              <a:t>optimization</a:t>
            </a:r>
            <a:r>
              <a:rPr lang="en-US" sz="3200" dirty="0"/>
              <a:t> structure. Doesn’t that mean they are NOT responsible for producing conditional forecasts.</a:t>
            </a:r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9E83ED-8FD2-47CC-8784-8D3663CD9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146" y="2601869"/>
            <a:ext cx="7447423" cy="3486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F496A-0144-480A-A98B-2A9786603BDB}"/>
              </a:ext>
            </a:extLst>
          </p:cNvPr>
          <p:cNvSpPr txBox="1"/>
          <p:nvPr/>
        </p:nvSpPr>
        <p:spPr>
          <a:xfrm>
            <a:off x="5079140" y="1740931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if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350BE-F48E-43AC-8DCE-05C4382BEF24}"/>
              </a:ext>
            </a:extLst>
          </p:cNvPr>
          <p:cNvSpPr txBox="1"/>
          <p:nvPr/>
        </p:nvSpPr>
        <p:spPr>
          <a:xfrm>
            <a:off x="10539587" y="1740931"/>
            <a:ext cx="1247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then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BEE1F0-F279-44FD-931D-18DDD402193F}"/>
              </a:ext>
            </a:extLst>
          </p:cNvPr>
          <p:cNvSpPr/>
          <p:nvPr/>
        </p:nvSpPr>
        <p:spPr>
          <a:xfrm>
            <a:off x="4114800" y="1491916"/>
            <a:ext cx="2442412" cy="3826042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24D5F98-BF25-4213-AFC0-E562A17F47CE}"/>
              </a:ext>
            </a:extLst>
          </p:cNvPr>
          <p:cNvSpPr/>
          <p:nvPr/>
        </p:nvSpPr>
        <p:spPr>
          <a:xfrm>
            <a:off x="10283149" y="1491916"/>
            <a:ext cx="1760334" cy="3826042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C81D14-4167-48DC-B23A-C136FC952F5A}"/>
              </a:ext>
            </a:extLst>
          </p:cNvPr>
          <p:cNvSpPr txBox="1"/>
          <p:nvPr/>
        </p:nvSpPr>
        <p:spPr>
          <a:xfrm>
            <a:off x="6858001" y="364468"/>
            <a:ext cx="3286925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sz="2400" dirty="0"/>
              <a:t>Optimization IAMs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MESSAGE (IIASA)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ReMIND (PIK)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32B33F-22BE-41A4-83DC-AD183852557D}"/>
              </a:ext>
            </a:extLst>
          </p:cNvPr>
          <p:cNvSpPr/>
          <p:nvPr/>
        </p:nvSpPr>
        <p:spPr>
          <a:xfrm>
            <a:off x="5797403" y="1697521"/>
            <a:ext cx="4742184" cy="906596"/>
          </a:xfrm>
          <a:prstGeom prst="rightArrow">
            <a:avLst>
              <a:gd name="adj1" fmla="val 75014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E351F3-F55B-4F92-90FF-CBCD52D555C8}"/>
              </a:ext>
            </a:extLst>
          </p:cNvPr>
          <p:cNvSpPr/>
          <p:nvPr/>
        </p:nvSpPr>
        <p:spPr>
          <a:xfrm>
            <a:off x="4846908" y="1676226"/>
            <a:ext cx="950495" cy="949186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9060D6C-01C5-4B96-9542-AA4832A2D410}"/>
              </a:ext>
            </a:extLst>
          </p:cNvPr>
          <p:cNvSpPr/>
          <p:nvPr/>
        </p:nvSpPr>
        <p:spPr>
          <a:xfrm>
            <a:off x="10581648" y="1676226"/>
            <a:ext cx="1205396" cy="949186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30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896853" y="0"/>
            <a:ext cx="7295147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anchorCtr="1"/>
          <a:lstStyle/>
          <a:p>
            <a:pPr algn="ctr"/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56613"/>
            <a:ext cx="10980145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/>
              <a:t>Two </a:t>
            </a:r>
            <a:r>
              <a:rPr lang="en-US" sz="3600" b="0" dirty="0"/>
              <a:t>Major Types of IAMS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32783"/>
            <a:ext cx="3850640" cy="3016210"/>
          </a:xfrm>
        </p:spPr>
        <p:txBody>
          <a:bodyPr/>
          <a:lstStyle/>
          <a:p>
            <a:r>
              <a:rPr lang="en-US" dirty="0"/>
              <a:t>Integrated assessment models divide into two major branches:</a:t>
            </a:r>
          </a:p>
          <a:p>
            <a:endParaRPr lang="en-US" dirty="0"/>
          </a:p>
          <a:p>
            <a:r>
              <a:rPr lang="en-US" b="1" dirty="0"/>
              <a:t>Highly Aggregated Models</a:t>
            </a:r>
            <a:r>
              <a:rPr lang="en-US" dirty="0"/>
              <a:t>, where the central problem is determining the </a:t>
            </a:r>
            <a:r>
              <a:rPr lang="en-US" b="1" dirty="0"/>
              <a:t>social cost of carbon, </a:t>
            </a:r>
            <a:r>
              <a:rPr lang="en-US" dirty="0"/>
              <a:t>and </a:t>
            </a:r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E91F0A-F833-4FA0-BCF9-9CF18761B720}"/>
              </a:ext>
            </a:extLst>
          </p:cNvPr>
          <p:cNvSpPr txBox="1"/>
          <p:nvPr/>
        </p:nvSpPr>
        <p:spPr>
          <a:xfrm>
            <a:off x="5329989" y="3705729"/>
            <a:ext cx="1852862" cy="1569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pPr algn="ctr"/>
            <a:r>
              <a:rPr lang="en-US" sz="2400" dirty="0"/>
              <a:t>1970’s all IAMs were highly aggregated</a:t>
            </a:r>
            <a:endParaRPr lang="en-US" sz="20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44CB106-CCFB-4655-B8ED-3E52542D691F}"/>
              </a:ext>
            </a:extLst>
          </p:cNvPr>
          <p:cNvSpPr/>
          <p:nvPr/>
        </p:nvSpPr>
        <p:spPr>
          <a:xfrm>
            <a:off x="7218944" y="3443812"/>
            <a:ext cx="1852863" cy="2093494"/>
          </a:xfrm>
          <a:prstGeom prst="rightArrow">
            <a:avLst>
              <a:gd name="adj1" fmla="val 75014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2200F4-F050-40F3-872A-F75F63DE8AD2}"/>
              </a:ext>
            </a:extLst>
          </p:cNvPr>
          <p:cNvSpPr txBox="1"/>
          <p:nvPr/>
        </p:nvSpPr>
        <p:spPr>
          <a:xfrm>
            <a:off x="9107900" y="3705728"/>
            <a:ext cx="2574760" cy="15696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pPr algn="ctr"/>
            <a:r>
              <a:rPr lang="en-US" sz="2400" dirty="0"/>
              <a:t>Today RICE, DICE, PAGE, and other IAMs remain highly aggregated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3262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896853" y="0"/>
            <a:ext cx="7295147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anchorCtr="1"/>
          <a:lstStyle/>
          <a:p>
            <a:pPr algn="ctr"/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87CBC30-4C03-4C16-84DE-CAEF1CDEB7D9}"/>
              </a:ext>
            </a:extLst>
          </p:cNvPr>
          <p:cNvSpPr/>
          <p:nvPr/>
        </p:nvSpPr>
        <p:spPr>
          <a:xfrm rot="19122057">
            <a:off x="6042404" y="2134581"/>
            <a:ext cx="3487106" cy="2093494"/>
          </a:xfrm>
          <a:prstGeom prst="rightArrow">
            <a:avLst>
              <a:gd name="adj1" fmla="val 75014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7939489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To Major Types of IAMS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32783"/>
            <a:ext cx="3850640" cy="4555093"/>
          </a:xfrm>
        </p:spPr>
        <p:txBody>
          <a:bodyPr/>
          <a:lstStyle/>
          <a:p>
            <a:r>
              <a:rPr lang="en-US" dirty="0"/>
              <a:t>Integrated assessment models divide into two major branches:</a:t>
            </a:r>
          </a:p>
          <a:p>
            <a:endParaRPr lang="en-US" dirty="0"/>
          </a:p>
          <a:p>
            <a:r>
              <a:rPr lang="en-US" b="1" dirty="0"/>
              <a:t>Highly Aggregated Models</a:t>
            </a:r>
            <a:r>
              <a:rPr lang="en-US" dirty="0"/>
              <a:t>, where the central problem is determining the </a:t>
            </a:r>
            <a:r>
              <a:rPr lang="en-US" b="1" dirty="0"/>
              <a:t>social cost of carbon, </a:t>
            </a:r>
            <a:r>
              <a:rPr lang="en-US" dirty="0"/>
              <a:t>and 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Highly Detailed Human-Earth System models</a:t>
            </a:r>
            <a:r>
              <a:rPr lang="en-US" dirty="0"/>
              <a:t>, whose primary problem is describing the detailed </a:t>
            </a:r>
            <a:r>
              <a:rPr lang="en-US" b="1" dirty="0"/>
              <a:t>interactions of human and physical Earth systems, in physical units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E91F0A-F833-4FA0-BCF9-9CF18761B720}"/>
              </a:ext>
            </a:extLst>
          </p:cNvPr>
          <p:cNvSpPr txBox="1"/>
          <p:nvPr/>
        </p:nvSpPr>
        <p:spPr>
          <a:xfrm>
            <a:off x="5329989" y="3705729"/>
            <a:ext cx="1852862" cy="1569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pPr algn="ctr"/>
            <a:r>
              <a:rPr lang="en-US" sz="2400" dirty="0"/>
              <a:t>1970’s all IAMs were highly aggregated</a:t>
            </a:r>
            <a:endParaRPr lang="en-US" sz="20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44CB106-CCFB-4655-B8ED-3E52542D691F}"/>
              </a:ext>
            </a:extLst>
          </p:cNvPr>
          <p:cNvSpPr/>
          <p:nvPr/>
        </p:nvSpPr>
        <p:spPr>
          <a:xfrm>
            <a:off x="7218944" y="3443812"/>
            <a:ext cx="1852863" cy="2093494"/>
          </a:xfrm>
          <a:prstGeom prst="rightArrow">
            <a:avLst>
              <a:gd name="adj1" fmla="val 75014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2200F4-F050-40F3-872A-F75F63DE8AD2}"/>
              </a:ext>
            </a:extLst>
          </p:cNvPr>
          <p:cNvSpPr txBox="1"/>
          <p:nvPr/>
        </p:nvSpPr>
        <p:spPr>
          <a:xfrm>
            <a:off x="9107900" y="3705728"/>
            <a:ext cx="2574760" cy="15696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pPr algn="ctr"/>
            <a:r>
              <a:rPr lang="en-US" sz="2400" dirty="0"/>
              <a:t>Today RICE, DICE, PAGE, and other IAMs remain highly aggregated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2F8532-3FC7-460E-AC6D-85972968C36E}"/>
              </a:ext>
            </a:extLst>
          </p:cNvPr>
          <p:cNvSpPr txBox="1"/>
          <p:nvPr/>
        </p:nvSpPr>
        <p:spPr>
          <a:xfrm>
            <a:off x="9129956" y="775301"/>
            <a:ext cx="2574760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pPr algn="ctr"/>
            <a:r>
              <a:rPr lang="en-US" sz="2400" dirty="0"/>
              <a:t>Today GCAM, IMAGE, MESSAGE, REMIND, AIM have all developed into highly detailed models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6500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3220"/>
            <a:ext cx="10947094" cy="533954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2800" b="0" dirty="0"/>
              <a:t>Where did IAMs come from?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91163" y="782053"/>
            <a:ext cx="6162900" cy="5783495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Bill Nordhaus started it all</a:t>
            </a:r>
          </a:p>
          <a:p>
            <a:r>
              <a:rPr lang="en-US" sz="2400" dirty="0"/>
              <a:t>1979 The Efficient Use of Energy Resources , Yale University Press.</a:t>
            </a:r>
          </a:p>
          <a:p>
            <a:r>
              <a:rPr lang="en-US" sz="2400" dirty="0"/>
              <a:t>In 2018, Bill won the Nobel Prize in Economics </a:t>
            </a:r>
            <a:r>
              <a:rPr lang="en-US" sz="2400" i="1" dirty="0"/>
              <a:t>“for integrating climate change into long-run macroeconomic analysis.”</a:t>
            </a:r>
          </a:p>
          <a:p>
            <a:r>
              <a:rPr lang="en-US" sz="2400" dirty="0"/>
              <a:t>That work was followed by the DICE model, which premiered in </a:t>
            </a:r>
          </a:p>
          <a:p>
            <a:r>
              <a:rPr lang="en-US" sz="2400" dirty="0"/>
              <a:t>“Future Carbon Dioxide Emissions from Fossil Fuels,” with Gary Yohe, in National Research Council-National Academy of Sciences, </a:t>
            </a:r>
            <a:r>
              <a:rPr lang="en-US" sz="2400" b="1" i="1" dirty="0"/>
              <a:t>Changing Climate</a:t>
            </a:r>
            <a:r>
              <a:rPr lang="en-US" sz="2400" dirty="0"/>
              <a:t>, National Academy Press, 1983. </a:t>
            </a:r>
          </a:p>
          <a:p>
            <a:r>
              <a:rPr lang="en-US" sz="2400" dirty="0"/>
              <a:t>Dice is highly aggregated.  It has 30 equations.</a:t>
            </a:r>
          </a:p>
          <a:p>
            <a:r>
              <a:rPr lang="en-US" sz="2400" dirty="0">
                <a:hlinkClick r:id="rId2"/>
              </a:rPr>
              <a:t>http://www.econ.yale.edu/~nordhaus/homepage/Web-DICE-2013-April.htm</a:t>
            </a:r>
            <a:endParaRPr lang="en-US" sz="2400" dirty="0"/>
          </a:p>
        </p:txBody>
      </p:sp>
      <p:sp>
        <p:nvSpPr>
          <p:cNvPr id="4" name="AutoShape 2" descr="data:image/jpeg;base64,/9j/4AAQSkZJRgABAQAAAQABAAD/2wCEAAkGBxQTEhQUExQVFRUWGBcWFxgYFBUUFxUXFxUXFxcUFBQYHCggGBwlHBQXITEhJSkrLi4uFx8zODMsNygtLisBCgoKDg0OGhAQGiwkHCQsLCwsLCwsLCwsLCwsLCwsLCwsLCwsLCwsLCwsLCwsLCwsLCwsLCwsLCwsLCwsLCwsLP/AABEIARUAtgMBIgACEQEDEQH/xAAbAAACAwEBAQAAAAAAAAAAAAAEBQIDBgABB//EAD0QAAECBAMGBAUBBwMFAQAAAAEAAgMEESEFEjEiQVFhcYEGE5GhMrHB0fAVI0JSYpLh8RQzohYkgrLDB//EABkBAAIDAQAAAAAAAAAAAAAAAAEDAAIEBf/EACYRAAICAQQBBQADAQAAAAAAAAABAhEDEiExQVEEEyIyYTNCcSP/2gAMAwEAAhEDEQA/AFUrA1aVKTGR/dFxWZXA8VVMwbhwSpfKFi/rJxH0WXD2JbgMo0RiCAmeDxczaISLsRwR3WWXBt9M7uIH48wcOYHgaL5z5NCQvuWLSwiQTzFV8XnIJY9zTqCU7BK1RXKqdlTIpDC0I/DnbPZAQtHI/DNFswf2KZY1GLPMPIEUE21Xs/EHnGl1ZNSYyZr1Q0rDBKOKGqTGrLpaaDp+/lptCbssSmbaasrom0vFBLW77JGRVFmxPVjsfYBAzR+iezbNooTwrCrEcUzituVTpf4YPIjxdtGHovnMwL9/qvo3iR1IZXzl5qQmw+rFt7geIy9geauZAq3suxL90K02YVQIC1tGnqiHN2AhydkIt42Aneo2SX4ZlK5ojDbZWwdF4wWU4Oi517M6faLoS5ewguSxhsZ2GQXNIuCoNbmYnviKT2g8aO1SiBDoS0rZhd3E53qI1UyOERcr6cU1xGWBbUa6pJG2XVWilImdg6JElTDCWmSaDcKdnhDlZfLvH0gYUxWlnfNfSsAiZXuYUp//AE/CvMgZwLtv6IYnpka8ys+UwdSmGFFLpU3TDDGVdQro4H8mhOT+JP8AQqcntgsp3Qknqun4YaSEThcoXXBC0QSixUG2FT/7ilh3+6F7iMOhYFdhsH9qseV/FnUx7YT6B4Pb8ZR8RuvVV+E4dITipxClvk5xmfF5pCXz0fEtx43ibNFhpf4k2P0K9lWJnbaFdHdSGg40XNGPJTnIujeJVVykHplMbRqNiDYCAmhRzQmMX4Qmepe5kgv+iR43Rey+9egWXksLFc5cM63aCYRXLxi9VC59VlYgmJQHeAs/G3HeNVLwDPZXOgE6WRuLSuSI4bjcLRemVmSUdUWhXiMOoDgjvDcz+6VQwBzCCbhBSkTy4gKZmV7mSF0aOO7y4zTxstDPSwiwiDcELM4y0uYHBO8HnC+C0jusr8nRh8safg+LYxh5hx3taNCoYa0tftWutd4wlQ2ZzNIuLpThuFRJiLsNqK3Nw0dXaLd6ea1b+BU4T0fhnsbinMcuiqwmK/MGhxFV9Kf4ChaxYhodzKD/AJO+ysh+F5Nl2gkjeTEea9W0Hsryy7sGONGUm5UtLSTVG4aR5luCfzUnAoKw3nntHpo40S6G2A0nKx4rrd3rcJDdxo1+6tGk3nhsf9uVCO2gSzCfEENsMw6EHcbe5Qk94ib8JBH5uKje5jqhd4ilvOOUFYSYguhuc1tyFrImLgOJAO9ZaYmn+Y5wbqrKW1E0iqSqYjq61RExLObEbm3quFCfmc6lyaq5sKI5wLtytCUdSbKuLoHmj+0CPjiwVDpE56oqJAJohmyJtiI4p+4nR6zReS+hVjWWXQodAsXTOn2ibCuUCaLkKCNsMc6HH8yqb41jD4pF6UWO/WWKJxpqY3N9FKguzRwIxDSM2q8Ebms5+tjgoHHeSj9xldGJGxmcVLmBuZTksZdDYWhxusScdP8ACjZGec7aNOlK/wBkNEy6lBKkOv8ASte/PFe6nv24JvBxhsJmWC2g5W996Qw6u1I/p+ug9Ea1ttna5gW57WiclRRtsN/VIjjWg739BuV7IsRwzE+th6mqCgClzUdBU+pBA7IyWFb1Peub+s3CICM35xbd9uWnqa/RLWxKWLzXiKH3ATuPKONMt+O22vqRdKp2TNbmvVra+qhKB2vfq1weOtCO5+q9E6DsvbfeCKEId0NzT/cg+6rDgdb+1OihKZKbZl2hdvHh1S1003iE0ZmaafE01B49C3es/jWDk7UOtDu4Kjx32HW0FGcYN6rdiDOKROweKvBg8Tgh7UfJPdfgcvxRnFVOxZnFK/0SJwXHB4g3I+1HyD3JDE4s1ccT4BKXyrm/EERAhVQcIoKlJjWDGLhVcrJdlAuSxlGaDl6HLQS2FsJRf/T0PiFpc0IpmVDl1Vqv0CHxUDg0Mb0NaBTE2FyxiOy05/dauWkrABteZFh2Fl2HYexnwg35/Qfda2QkgW1I0FdBYcaDejdhSETJSlARU89K8aaplClnm1TbcBQJnK4fXad1A1PKp4pxLSlacOgCVKRqx47VsUyWGGm6vI096I5uBPdv6A1PpcALQysMCgACawIDSLoxbZWemPRhjg7m7q63p8jUJZO4drYnrSy+mxYISeelQbbkXsGDUj5++SIFAPULmYUT8Q1G76BbUyTRuCojQBRV1DlCLMPOYVStN3r6qqVkszDms6vE/Vaebh6pK+xI4+x4hGMhWXGluhLELRaoqLLyG5m8hL/Ekm4RM4qK600rx6Gyzk6XfxH1TPatXZjeSnRufOZxCrixWcQsJCjO0zH1XTcRwpRxQeFoKyWNvEDgXCihJMsgIALrm6ZSrbJUuBseQoLxc1clIYVYOKuuSjpqE5r61NEPg0OtCE8xWWrD7LVk2ZmjwdhsMOSLxFKubGABIBTzwrfVT8ZyxBYRY1H2Uj9iS4L5OEGADU2/CtRCOWDQfHEIryaL+9uyzknBytbXU3KeSNXOzGtO9KKF0NxE4An6IqWicUMaZVXAdRImbce6G8OYRsGdskTd6suhFlnjTHD526HfMBL8xCoizCsRYkuA+JMIONHQMWYKDiRjxQL6aCJtyQzYuaagE+xRcSYqhoTczz7dUUJycAU/DESEOJ03X3jvdY7Epbj7ii200wBh4FxPTiPULJ4majn+blqx8HPklqEsCApR5YcURCbddMgU3pmbahcDyXZZGS4sqYTbIiBoue3szYuUWLl7ReKllwjAGUzN7rVRYOaGOizuHECL1FFrZZtWLoZ18UzHjYi8MtyxHN4FaHGpNjshecrRcka24JLKsyTRHFafFZcPgkJDfDGwSumKIsNryPKNW6cxTjwUHYh5cUQ9Bx4nWndWysPymgmxIJpv32HzqromGiKwGlcxJ6UoBdEdKNSDJaZc6pOmnVHwW1WMfiEaVpCePMaf9t9xavwmm9OYUeOBctbW9KFx73CRJ70bIqkadkKl/qrHRANVkn4lEZ8cRn9JFf8Akh43iRwpUgjmKfIkopfhW43uzXxHg3BQDRUpHDx9tsxoDv1B9NO6K/WIYaTnb6hROxiG74A3oCbhDclD/EA5np81Y3FM1xQ8szK+lVLQGyMVpFVXIP2jx1HULyZxBpabU9D8ktlpseYDUWB38tEYtWIyLYvnI9S8C+26nSgssriGpT2VNCS873HmKuqgsemGuNG+v9u61Y30YZxfIlht2gr8WYA1tqKptnBE4y6rGpmfoTjKIQsr4QsqoWith6LndM29okSuXOC8QSDYfCIa9rhxC2Uga1WFFAAtthJqGniF0J74zFB7gU6ykdjuy1Bbmhnos3jrDY8D9Vo8NvDHRZf6jr3FeJyDojIb2cMp6ixV0hFdDa2E+lmmhHEE29lGDOOgvdQZmXzN+oUIsYRTVrXNpba1rrYqJm5NTimQxSBXyQbgRmG/JrhU9yEdNyZe2rfiANNyEmIRLCLVs4c3NIIHsm0pFIAN6EVrxS+x1WjITODkAh0Z7XG9RT0NSD7pTNYY7LTzMxqKV+tzdfTpmBDe24v1Sw4dDbfXuUxSYp4k3dGBiyLxDoRUuLQ0C9STSgTHxB4MiS0ARC9riAC9orUV+dFoJSAIsyD+5ANeRinQf+Iv1I4J540aDCLf4odD3CrV7jFcUonyRz3mza2Fvr6ozDZiIyuw4djTh3R+HSedjXDWnuLH3CYskIn8p7f3V06WxneNydieWcXmp43ReKy0J0KlKRKVbTUBtXEu6gH1CNEiW1NL0sBep3KvGYYbBbDYKxHmhdqbUznNvGje/YTlMrJNSSErYWVra3NK9z9AlE4dpOpkUIHAf5SGdFXLVhSWNGHPkvK14IltSFfisEhjbqiEKEIvGXVY3sreoK4yiGbK6FoqGaK+Foub0beyTiuUXL1RBs8jAmG0itqVW08NxSYbeSz3hUh2ZhvwTzw8cpezgVvvZxMMFwxrjUCrD6ovw3GLoYqvJxlYfZCeFY3xN4ErLHhoc+UFTkKjn9Eowx7hEcwmtKEct1PdaHEjldXikAZlil3T0UTVUOxtqQ5mBcDQak/wjf3JQ01iJYKsJAOooHA8y1wIrz15q91wK6E36D/CzmPToBPyoqpG5PyFP8Qv/hhEdIg/+i9l8WiRnCGxjA42q3NmpvoXOIb1Aqs0wuedKct60GDQ3QHeblrQG3LejpsKnfBsIMo1jGww3IW361pUk76lDeJjmAHIV9lYMeZHEN7SDqCNCOoQGLzQcCBwVqXAUtrZmI0RsJ1YZO1dzTap/iY7jxB1RbMXb/P/AEg/IoTxDGY5rGt1bqR00SaDM0NCg4lFKnRqTPQ7HLEfS9NlgPU1PyUfLc8PjOAAplYBo0XsOQPqUrgxrBaLLSVbwp87qspaROZ80YsC6VT7b1TyJQuOVJJ4GpC6EX8Echr5sohPoQSr8TmAQ0IR9gvHxHPoKUoh6nkZiC2aK2FooBllODouY+Db2SeuXj1yi4Iy3w7HyRhXQ6rSyUcf6l2XeFkHNLXmmgP1TGRmz5zSBRdCCWpNmCLaVH0qXFYZqlmAwR5z6Hel7/EAhtIpmJ5pMycc4k/DXgaVSpY6m6HatkbzG47Ay7m1G6or6JJAjCLmy8KH3WSjhzjQG28rV+HJekIneSSOjTT5j3VXi2b8DcMrmkSk5qraHUWSuZki95ruqVfO7ETMNHa/dXykWpPNLNq8MSxcPitHmQbuGrD+8OXNN8O8Q5odHwyNAaX7EahNxApQiyr8qHmzEZXVqSAKPpWmcd9RfqrLdB0NboyUy8NiF8JwHEVp7Kr9QedXe6e4jBFDVjDVxOySbV5gbkCY0ME0hAHLQWAv+b0N/AHqXQvjz7IY2gSToKaqpsMvuW0rem8b7ox0qHPMR13buAG4BX6DmUWUS8lUBtOyKmMReYeXckGL4iYeyz4tXdDuQcHGM1jZBxlVoTknFuhi11CqItyhos8BqUO/Em8UNUvBTTELLAuDUtdioVRxXgEXrZFpQ6quDkidiLl42Zc7eq+2+w6kOoj16h4DLXXKtIsOWQCdyv8AKawVpUokoeZBI/utUYUZnKxcHmJEpuCYwz7IWRbQmqJ3K5UhEfcALUYLE/YsO8ZvZxqPRZGK6i0uARv2Z4tdUdwD86p+BKTcX2ikpONSXRfi7ARUaG6X4bHAOU6hMMRIADh8J/4ne0/RIo7b1GqxZMbxycWdOOVZIqcTcSjg5tEDiMq7d/lKsExsDZdZamDPMIvTvuVKHwepGKmg7eSPWiDYy91tZvKdwSeLBZXciXlF0LYTEPNxKAkbgaDiQCfoipuYa0G9FmYs+X+Y8fC1pa3qdmvqVbHDVLcx5smhbC6Ptbe83PNLYraGoTZosgJht00wnQ3Bwobr39NB0ce4qqYOqZwVCCyJhjxoAeh+ioMIjUEdVpGK7ywbEV63UCmZcNRklCTSNhDTpUdLj0UWSTmc+iVNOhkWrJgLlxXizoczR5lCJ+d0OIhqiGuW4yAzTR3JEPaaWQ0cXFERmuQoQCjBMcBmaPpucKdxce1fZBTEP8qq5dxBtTcRrqLq+OWmSZWStGxBFwbtdqPqOaUTkAw3EG41B4hM4UQPaHDQiq9iQREYWO7HgeK3Z8Kyx256KYczxv8ADJzDL1Ctl8Xe2xJsq52E+E/K/sdxHEKh11yXFxdM6UZ9xG7fELqUVLsQL67hvStyHmpqgoLBCrLyzSorxWfJqAeQ+6riNyQGt3vcPRtz70Qsq3zInII7Fj+1Yz+Bnu6/0C0QjUWzBklqlRWg5lu9GFUOFahUABwAmUIISBDoaI1oUAixpV8J6GAV8NQIbDKtAVMNXVUIQfAB5rlaVyFLwHUyDD6q5r1Qz1/P7r2I+isAtde6pzXUoRNCqnC6IAl9whdCioTioRm/lVAjjw9GqxzT+6bdDf51TZuqzWExckVvB2yfp7/NaU2XRwTuCM01TOnZBsZuVw0uDvCwUyx0NxaSHC9HC4cK0qCnfizGS1ogwzRzhtkbmn93uqcPkmGVDi8EjVp0t7g80r1SjN/ozDKUf8EUWOl00+yOxKCGuGUktO47uVd6lJSQO2/QXp9SsaxvVRplkVWVYWfKLA4ZnxHC3BvEqEzEzRojv5qelvopykSs1nPBxHKjTQeyolxa++6ZPaNCFu7CCbKghWBeZUkuehu9ekqTAoEXooQuhq4KqEiAFCF0IogIWEiFAImvVV2XKBLKKt/5zVxVJKIC1goOd1EhLos46G7aGZh9R04jki4Ey1wq01HuOoUIEh1F4Of+OSpe6mu72XNiIkJxHEXGouOoutQY4MPzK0blzHpSqywRUN74sDymCzTtnvstHZafTS5QrIuxAYxixHvOpJty3eykDRTdLmG7SnHojTK5hVOUStgThmLG/wAw9DZNZuGGscBwS6Vh/tQOF/RGYhF0bxKGlK2G9hJOMoK77Ad9fZeMFldiI+Ec6qvKsub7UMhwdRSaFwCk0JJckAqXPBNBu1VEw9xNLim5WSsKihApgRTW2VDAimBEBzQpsC5o+ysbqoQ8c4DVcls/EJdRpv8An3XIBGrzr8lQSiHoeI1EB5GhAj7oaBJBjs+/dy59UWLCp7KlzqlEBLMvWqBVjVAlgTLw5Go57OJr7Jc0q/BXUj9R8k/0zrIheT6jXF5AONaJWyEYdj8J9lpogQ8WC1wpyXTcFdmezO+TRzncUJq6qazkq5oLb9UCyHRZ5LcYuBdPM2xyCrIRs0zbPID6odwWHP8AdjocFK4hTIVcN9fzeklznNzdQpw2KTWryWfmr1t2UAwhjbq5irYrWhEBMLyO4AL1LMTjWoN9lAnktEG1EdvNG9Bv9VyHgyLogG4AWXqhB6HVBVb1CE78+yk41UIQHA7rdlBexBS/r0XPKIDipNKrCm1Qhc0qcg+kdnVVqMJ1IjD/ADBXxOppglumbSJcLyTh1JUWVIsiHPENhJXaRjYBOR2tjQy4VaCHEa1A1tvQ2IlkWIXsoRxAsT+UQMaZ8x4PVGMsFmcdU9Qy6jQjnG7buoHsPug3IqMalx/mI9LfRCPK52V3NmiHBCn5+dlB8LeNfmrQvapRYqmn5W8zb1VkpCygBDNOeIBubfumEMIkJAKyi6ikSoQhFdQJHORdtoO6/wBvqmcw9JIhrEPYKED/APXONmilFyulnMaNy5EARDKIOnP8+6DguqAeIHuiAdFAkg2tlS3eDusr2qiJYg8bfb85oEOaphVg3U2ogLAVVENx2KmAqomhUWzIbWWigNBPBIcYxMuqArYswTBYBvA+Srw/Ci830XZbctkZEqPMHh7DSdb/APs5GR4lAURNQRDIaNKfMpRPRrFV+qoPIE8W7uPq4lCvRLzYdAhXm65M92zWuDlVNRcrSVc1lUHMMzPDRoNeqqQvwuCQKnU3R4ChDFKcNFaoQ4qERysQ8w6mv50RIBx33HK56D76JJEibbjzTKPF1/O5SiFEGY1vfTuoANgw4j9FyNhxHkWAaOZA9lyhC+S+FvQfJGMH5+flly5QJZTRVvFQuXIAItK9XLkSFgH53VUTReLlCDOQNYbPRa7C4IDVy5drBwjJPkS+IH7fYfNZTFJggLlyVl5ZaPAVF0QbviXLlyjUEGzULJi2be665cgQNqrG6fn5vXLkQA8eMRYIGK6q8XKEAZhyWSwuvFyhDQyrgGig+p9Vy5cgQ//Z"/>
          <p:cNvSpPr>
            <a:spLocks noChangeAspect="1" noChangeArrowheads="1"/>
          </p:cNvSpPr>
          <p:nvPr/>
        </p:nvSpPr>
        <p:spPr bwMode="auto">
          <a:xfrm>
            <a:off x="1679575" y="-2117725"/>
            <a:ext cx="2895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" y="1374084"/>
            <a:ext cx="3017228" cy="45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83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42" y="1058779"/>
            <a:ext cx="4567218" cy="54262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771" y="542296"/>
            <a:ext cx="4567661" cy="5942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9132"/>
            <a:ext cx="5945436" cy="766327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2800" b="0" dirty="0"/>
              <a:t>The DICE: the world in 30 Equations</a:t>
            </a:r>
          </a:p>
        </p:txBody>
      </p:sp>
    </p:spTree>
    <p:extLst>
      <p:ext uri="{BB962C8B-B14F-4D97-AF65-F5344CB8AC3E}">
        <p14:creationId xmlns:p14="http://schemas.microsoft.com/office/powerpoint/2010/main" val="2401351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9A24B64A-8F96-4409-9C17-58AFEA139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058" y="0"/>
            <a:ext cx="5025942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anchorCtr="1"/>
          <a:lstStyle/>
          <a:p>
            <a:pPr algn="ctr"/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Nordhaus central problem is cost-benefit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926" y="1371598"/>
            <a:ext cx="6432132" cy="4653582"/>
          </a:xfrm>
        </p:spPr>
        <p:txBody>
          <a:bodyPr/>
          <a:lstStyle/>
          <a:p>
            <a:r>
              <a:rPr lang="en-US" sz="2800" dirty="0"/>
              <a:t>What is the socially optimal emissions path?</a:t>
            </a:r>
          </a:p>
          <a:p>
            <a:r>
              <a:rPr lang="en-US" sz="2800" dirty="0"/>
              <a:t>What is the optimal global carbon tax?</a:t>
            </a:r>
          </a:p>
          <a:p>
            <a:r>
              <a:rPr lang="en-US" sz="2800" dirty="0"/>
              <a:t>What is the optimal change in climate?</a:t>
            </a:r>
          </a:p>
          <a:p>
            <a:r>
              <a:rPr lang="en-US" sz="2800" dirty="0"/>
              <a:t>How do you monetize climate damages, many of which do not pass through markets?</a:t>
            </a:r>
          </a:p>
          <a:p>
            <a:r>
              <a:rPr lang="en-US" sz="2800" dirty="0"/>
              <a:t>How do you discount costs and benefits?</a:t>
            </a: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40" y="1064624"/>
            <a:ext cx="4460081" cy="419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89921" y="5367113"/>
            <a:ext cx="434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 </a:t>
            </a:r>
            <a:r>
              <a:rPr lang="en-US" sz="1100" dirty="0" err="1"/>
              <a:t>Crost</a:t>
            </a:r>
            <a:r>
              <a:rPr lang="en-US" sz="1100" dirty="0"/>
              <a:t>, Benjamin, and Christian P. </a:t>
            </a:r>
            <a:r>
              <a:rPr lang="en-US" sz="1100" dirty="0" err="1"/>
              <a:t>Traeger</a:t>
            </a:r>
            <a:r>
              <a:rPr lang="en-US" sz="1100" dirty="0"/>
              <a:t>. "Optimal CO2 mitigation under damage risk valuation." </a:t>
            </a:r>
            <a:r>
              <a:rPr lang="en-US" sz="1100" i="1" dirty="0"/>
              <a:t>Nature Climate Change</a:t>
            </a:r>
            <a:r>
              <a:rPr lang="en-US" sz="1100" dirty="0"/>
              <a:t> (2014).</a:t>
            </a:r>
          </a:p>
        </p:txBody>
      </p:sp>
    </p:spTree>
    <p:extLst>
      <p:ext uri="{BB962C8B-B14F-4D97-AF65-F5344CB8AC3E}">
        <p14:creationId xmlns:p14="http://schemas.microsoft.com/office/powerpoint/2010/main" val="2997145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FF4C450-09AF-4B76-914A-7BF75F819B78}"/>
              </a:ext>
            </a:extLst>
          </p:cNvPr>
          <p:cNvSpPr txBox="1"/>
          <p:nvPr/>
        </p:nvSpPr>
        <p:spPr>
          <a:xfrm>
            <a:off x="751973" y="1562518"/>
            <a:ext cx="10688053" cy="107721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The most important contribution highly aggregated IAMs make is defining the Social Cost of Carbon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5285B-8E82-4E7A-BA00-01CEFFFCE8DA}"/>
              </a:ext>
            </a:extLst>
          </p:cNvPr>
          <p:cNvSpPr txBox="1"/>
          <p:nvPr/>
        </p:nvSpPr>
        <p:spPr>
          <a:xfrm>
            <a:off x="496301" y="3415066"/>
            <a:ext cx="11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social cost of carbon</a:t>
            </a:r>
            <a:r>
              <a:rPr lang="en-US" sz="2400" dirty="0"/>
              <a:t> (SCC) is an estimate, in dollars, of the economic damages that would result from emitting one additional ton of greenhouse gases into the atmosphere.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B2C9EF-567C-4433-9D69-D2995EE39486}"/>
              </a:ext>
            </a:extLst>
          </p:cNvPr>
          <p:cNvSpPr/>
          <p:nvPr/>
        </p:nvSpPr>
        <p:spPr>
          <a:xfrm>
            <a:off x="984582" y="4556818"/>
            <a:ext cx="1022283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EPA estimates: $120/tCO</a:t>
            </a:r>
            <a:r>
              <a:rPr lang="en-US" sz="2800" baseline="-25000" dirty="0">
                <a:solidFill>
                  <a:srgbClr val="202122"/>
                </a:solidFill>
                <a:latin typeface="Arial" panose="020B0604020202020204" pitchFamily="34" charset="0"/>
              </a:rPr>
              <a:t>2 </a:t>
            </a:r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(2.5%discount rate),</a:t>
            </a:r>
          </a:p>
          <a:p>
            <a:pPr algn="ctr"/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$190/tCO</a:t>
            </a:r>
            <a:r>
              <a:rPr lang="en-US" sz="2800" baseline="-25000" dirty="0">
                <a:solidFill>
                  <a:srgbClr val="202122"/>
                </a:solidFill>
                <a:latin typeface="Arial" panose="020B0604020202020204" pitchFamily="34" charset="0"/>
              </a:rPr>
              <a:t>2 </a:t>
            </a:r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(2.0%discount rate),</a:t>
            </a:r>
          </a:p>
          <a:p>
            <a:pPr algn="ctr"/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$340/tCO</a:t>
            </a:r>
            <a:r>
              <a:rPr lang="en-US" sz="2800" baseline="-25000" dirty="0">
                <a:solidFill>
                  <a:srgbClr val="202122"/>
                </a:solidFill>
                <a:latin typeface="Arial" panose="020B0604020202020204" pitchFamily="34" charset="0"/>
              </a:rPr>
              <a:t>2 </a:t>
            </a:r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(1.5%discount rate).</a:t>
            </a:r>
            <a:r>
              <a:rPr lang="en-US" sz="2800" baseline="30000" dirty="0">
                <a:solidFill>
                  <a:srgbClr val="0645AD"/>
                </a:solidFill>
                <a:latin typeface="Arial" panose="020B0604020202020204" pitchFamily="34" charset="0"/>
              </a:rPr>
              <a:t> </a:t>
            </a:r>
          </a:p>
          <a:p>
            <a:pPr algn="ctr"/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RFF estimate: $185/tCO</a:t>
            </a:r>
            <a:r>
              <a:rPr lang="en-US" sz="2800" baseline="-25000" dirty="0">
                <a:solidFill>
                  <a:srgbClr val="202122"/>
                </a:solidFill>
                <a:latin typeface="Arial" panose="020B0604020202020204" pitchFamily="34" charset="0"/>
              </a:rPr>
              <a:t>2 </a:t>
            </a:r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(2.0%discount rate).</a:t>
            </a:r>
            <a:endParaRPr lang="en-US" sz="2800" baseline="30000" dirty="0">
              <a:solidFill>
                <a:srgbClr val="0645AD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984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FF4C450-09AF-4B76-914A-7BF75F819B78}"/>
              </a:ext>
            </a:extLst>
          </p:cNvPr>
          <p:cNvSpPr txBox="1"/>
          <p:nvPr/>
        </p:nvSpPr>
        <p:spPr>
          <a:xfrm>
            <a:off x="751973" y="780466"/>
            <a:ext cx="10688053" cy="107721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Highly aggregated IAMs have drawn the ire of critiques such as Robert </a:t>
            </a:r>
            <a:r>
              <a:rPr lang="en-US" sz="3200" dirty="0" err="1"/>
              <a:t>Pindyck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5285B-8E82-4E7A-BA00-01CEFFFCE8DA}"/>
              </a:ext>
            </a:extLst>
          </p:cNvPr>
          <p:cNvSpPr txBox="1"/>
          <p:nvPr/>
        </p:nvSpPr>
        <p:spPr>
          <a:xfrm>
            <a:off x="672512" y="2202382"/>
            <a:ext cx="59165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“These models [IAMs] have crucial flaws that make them close to useless as tools for policy analysis: certain inputs (e.g., the discount rate) are arbitrary, but have huge effects on the SCC estimates the models produce; the models' descriptions of the impact of climate change are completely ad hoc, with no theoretical or empirical foundation; and the models can tell us nothing about the most important driver of the SCC, the possibility of a catastrophic climate outcome. IAM-based analyses of climate policy create a perception of knowledge and precision, but that perception is illusory and misleading.”</a:t>
            </a:r>
            <a:endParaRPr lang="en-US" sz="2800" dirty="0"/>
          </a:p>
        </p:txBody>
      </p:sp>
      <p:pic>
        <p:nvPicPr>
          <p:cNvPr id="2050" name="Picture 2" descr="01 - Robert S. Pindyck - Massachusetts Institute of Technology - YouTube">
            <a:extLst>
              <a:ext uri="{FF2B5EF4-FFF2-40B4-BE49-F238E27FC236}">
                <a16:creationId xmlns:a16="http://schemas.microsoft.com/office/drawing/2014/main" id="{6AB5DDE2-880E-4163-9A59-B3E085306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445" y="2314534"/>
            <a:ext cx="4754582" cy="356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817A44-4FF9-4640-93DC-AFC92BB986E4}"/>
              </a:ext>
            </a:extLst>
          </p:cNvPr>
          <p:cNvSpPr/>
          <p:nvPr/>
        </p:nvSpPr>
        <p:spPr>
          <a:xfrm>
            <a:off x="672512" y="6191503"/>
            <a:ext cx="107675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353C3F"/>
                </a:solidFill>
                <a:latin typeface="ff-more-web-pro"/>
              </a:rPr>
              <a:t>Pindyck</a:t>
            </a:r>
            <a:r>
              <a:rPr lang="en-US" sz="1600" dirty="0">
                <a:solidFill>
                  <a:srgbClr val="353C3F"/>
                </a:solidFill>
                <a:latin typeface="ff-more-web-pro"/>
              </a:rPr>
              <a:t>, Robert S.. 2013. "Climate Change Policy: What Do the Models Tell Us?." </a:t>
            </a:r>
            <a:r>
              <a:rPr lang="en-US" sz="1600" i="1" dirty="0">
                <a:solidFill>
                  <a:srgbClr val="353C3F"/>
                </a:solidFill>
                <a:latin typeface="ff-more-web-pro"/>
              </a:rPr>
              <a:t>Journal of Economic Literature</a:t>
            </a:r>
            <a:r>
              <a:rPr lang="en-US" sz="1600" dirty="0">
                <a:solidFill>
                  <a:srgbClr val="353C3F"/>
                </a:solidFill>
                <a:latin typeface="ff-more-web-pro"/>
              </a:rPr>
              <a:t>, 51(3):860-72</a:t>
            </a:r>
            <a:r>
              <a:rPr lang="en-US" sz="1600" dirty="0">
                <a:solidFill>
                  <a:srgbClr val="353C3F"/>
                </a:solidFill>
                <a:latin typeface="inherit"/>
              </a:rPr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2132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FF4C450-09AF-4B76-914A-7BF75F819B78}"/>
              </a:ext>
            </a:extLst>
          </p:cNvPr>
          <p:cNvSpPr txBox="1"/>
          <p:nvPr/>
        </p:nvSpPr>
        <p:spPr>
          <a:xfrm>
            <a:off x="751973" y="780466"/>
            <a:ext cx="10688053" cy="107721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Researchers such as John Weyant have defended the field of integrated assessment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5285B-8E82-4E7A-BA00-01CEFFFCE8DA}"/>
              </a:ext>
            </a:extLst>
          </p:cNvPr>
          <p:cNvSpPr txBox="1"/>
          <p:nvPr/>
        </p:nvSpPr>
        <p:spPr>
          <a:xfrm>
            <a:off x="751973" y="2482879"/>
            <a:ext cx="59165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Researchers such as Weyant have pressed the case for IAMs, and particularly highly detailed IAMs as valuable research and policy support tools.</a:t>
            </a:r>
            <a:endParaRPr lang="en-US" sz="3600" dirty="0"/>
          </a:p>
        </p:txBody>
      </p:sp>
      <p:pic>
        <p:nvPicPr>
          <p:cNvPr id="3074" name="Picture 2" descr="John P. Weyant | Aspen Global Change Institute">
            <a:extLst>
              <a:ext uri="{FF2B5EF4-FFF2-40B4-BE49-F238E27FC236}">
                <a16:creationId xmlns:a16="http://schemas.microsoft.com/office/drawing/2014/main" id="{A36F206F-8158-466F-B6F2-CB68B183E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674" y="2202382"/>
            <a:ext cx="3944352" cy="394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002EEB-5A69-49C5-9A67-D9838205B029}"/>
              </a:ext>
            </a:extLst>
          </p:cNvPr>
          <p:cNvSpPr/>
          <p:nvPr/>
        </p:nvSpPr>
        <p:spPr>
          <a:xfrm>
            <a:off x="751973" y="5223404"/>
            <a:ext cx="6635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85754"/>
                </a:solidFill>
                <a:latin typeface="Source Sans Pro" panose="020B0503030403020204" pitchFamily="34" charset="0"/>
              </a:rPr>
              <a:t>Weyant, J. “Some Contributions of Integrated Assessment Models of Global Climate Change” Review Of Environmental Economics And Policy, 2017; 11 (1): 115-137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874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AD44A-DEC2-47CB-8FEC-7723AEBD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Detailed IAMS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03293-23AF-461A-AAFC-ED7F60558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23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42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56613"/>
            <a:ext cx="10964779" cy="738261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GCAM has its roots in the same time frame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68567" y="1416067"/>
            <a:ext cx="5734411" cy="4665893"/>
          </a:xfrm>
        </p:spPr>
        <p:txBody>
          <a:bodyPr/>
          <a:lstStyle/>
          <a:p>
            <a:r>
              <a:rPr lang="en-US" sz="2400" dirty="0"/>
              <a:t>The Global Change Assessment Model (GCAM) began in 1978.</a:t>
            </a:r>
          </a:p>
          <a:p>
            <a:endParaRPr lang="en-US" sz="2400" dirty="0"/>
          </a:p>
          <a:p>
            <a:r>
              <a:rPr lang="en-US" sz="2400" dirty="0"/>
              <a:t>Jae Edmonds and John Reilly</a:t>
            </a:r>
          </a:p>
          <a:p>
            <a:pPr lvl="1"/>
            <a:r>
              <a:rPr lang="en-US" sz="2000" dirty="0"/>
              <a:t>Reilly was the director of the MIT IAM program until he retired in 2020.</a:t>
            </a:r>
          </a:p>
          <a:p>
            <a:endParaRPr lang="en-US" sz="2400" dirty="0"/>
          </a:p>
          <a:p>
            <a:r>
              <a:rPr lang="en-US" sz="2400" dirty="0"/>
              <a:t>The original science question was would fossil fuel CO2 emissions continue to rise at 4.5%/</a:t>
            </a:r>
            <a:r>
              <a:rPr lang="en-US" sz="2400" dirty="0" err="1"/>
              <a:t>yr</a:t>
            </a:r>
            <a:r>
              <a:rPr lang="en-US" sz="2400" dirty="0"/>
              <a:t>?  (which implied that CO2 concentrations would double around the year 2000)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799" y="1371599"/>
            <a:ext cx="3398976" cy="48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63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2"/>
          <p:cNvSpPr>
            <a:spLocks noGrp="1"/>
          </p:cNvSpPr>
          <p:nvPr>
            <p:ph type="title"/>
          </p:nvPr>
        </p:nvSpPr>
        <p:spPr>
          <a:xfrm>
            <a:off x="638978" y="171349"/>
            <a:ext cx="10950767" cy="1107996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altLang="en-US" sz="3600" b="0" dirty="0"/>
              <a:t>Highly detailed IAMs are developed by interdisciplinary teams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1639469"/>
              </p:ext>
            </p:extLst>
          </p:nvPr>
        </p:nvGraphicFramePr>
        <p:xfrm>
          <a:off x="1524000" y="1432859"/>
          <a:ext cx="8686799" cy="5025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77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Model</a:t>
                      </a:r>
                    </a:p>
                  </a:txBody>
                  <a:tcPr marL="92385" marR="92385" marT="45717" marB="45717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Home Institution</a:t>
                      </a:r>
                    </a:p>
                  </a:txBody>
                  <a:tcPr marL="92385" marR="92385" marT="45717" marB="45717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2385" marR="92385" marT="45717" marB="45717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0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AIM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Asia Integrated Model</a:t>
                      </a:r>
                    </a:p>
                  </a:txBody>
                  <a:tcPr marL="92385" marR="92385" marT="45717" marB="4571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National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Institutes for Environmental Studies, Tsukuba Japan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385" marR="92385" marT="45717" marB="4571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385" marR="92385" marT="45717" marB="45717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4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GCAM</a:t>
                      </a:r>
                    </a:p>
                    <a:p>
                      <a:pPr algn="ctr"/>
                      <a:r>
                        <a:rPr lang="en-US" sz="1100" dirty="0"/>
                        <a:t>Global Change Assessment Model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 marL="92385" marR="92385" marT="45717" marB="4571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Joint Global Change Research Institute, PNNL, College Park, MD</a:t>
                      </a:r>
                    </a:p>
                  </a:txBody>
                  <a:tcPr marL="92385" marR="92385" marT="45717" marB="4571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92385" marR="92385" marT="45717" marB="45717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4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IGSM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Integrated Global System Model</a:t>
                      </a:r>
                    </a:p>
                    <a:p>
                      <a:pPr marL="0" algn="ctr" defTabSz="914400" rtl="0" eaLnBrk="1" latinLnBrk="0" hangingPunct="1"/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385" marR="92385" marT="45717" marB="4571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Joint Program, MIT, Cambridge,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MA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385" marR="92385" marT="45717" marB="4571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385" marR="92385" marT="45717" marB="45717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246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IMAGE</a:t>
                      </a:r>
                    </a:p>
                    <a:p>
                      <a:pPr algn="ctr"/>
                      <a:r>
                        <a:rPr lang="en-US" sz="1100" dirty="0"/>
                        <a:t>The Integrated Model to Assess the Global Environment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 marL="92385" marR="92385" marT="45717" marB="4571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PBL Netherlands Environmental Assessment Agency, Bildhoven, The Netherlands</a:t>
                      </a:r>
                    </a:p>
                  </a:txBody>
                  <a:tcPr marL="92385" marR="92385" marT="45717" marB="4571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92385" marR="92385" marT="45717" marB="45717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4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MESSAGE</a:t>
                      </a:r>
                    </a:p>
                    <a:p>
                      <a:pPr algn="ctr"/>
                      <a:r>
                        <a:rPr lang="en-US" sz="1100" dirty="0"/>
                        <a:t>Model for Energy Supply Strategy Alternatives and their General Environmental Impact</a:t>
                      </a:r>
                    </a:p>
                  </a:txBody>
                  <a:tcPr marL="92385" marR="92385" marT="45717" marB="4571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International Institute for Applied Systems Analysis; Laxenburg, Austria</a:t>
                      </a:r>
                    </a:p>
                  </a:txBody>
                  <a:tcPr marL="92385" marR="92385" marT="45717" marB="4571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92385" marR="92385" marT="45717" marB="45717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44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REMIND</a:t>
                      </a:r>
                    </a:p>
                    <a:p>
                      <a:pPr algn="ctr"/>
                      <a:r>
                        <a:rPr lang="en-US" sz="1100" dirty="0"/>
                        <a:t>Regionalized Model of Investments and Technological Development</a:t>
                      </a:r>
                    </a:p>
                  </a:txBody>
                  <a:tcPr marL="92385" marR="92385" marT="45717" marB="4571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Potsdam Institute for Climate Impacts Research; Potsdam, Germany</a:t>
                      </a:r>
                    </a:p>
                  </a:txBody>
                  <a:tcPr marL="92385" marR="92385" marT="45717" marB="4571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92385" marR="92385" marT="45717" marB="45717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092" y="5770798"/>
            <a:ext cx="993208" cy="66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092" y="4170771"/>
            <a:ext cx="993208" cy="66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092" y="4998222"/>
            <a:ext cx="993208" cy="66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604" y="1847421"/>
            <a:ext cx="942185" cy="66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201" y="2595655"/>
            <a:ext cx="1256990" cy="66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201" y="3368231"/>
            <a:ext cx="1256990" cy="66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296295" y="6391535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57500"/>
                </a:solidFill>
                <a:latin typeface="Arial"/>
                <a:ea typeface="+mj-ea"/>
                <a:cs typeface="Arial"/>
              </a:rPr>
              <a:t>More are on the way</a:t>
            </a:r>
          </a:p>
        </p:txBody>
      </p:sp>
    </p:spTree>
    <p:extLst>
      <p:ext uri="{BB962C8B-B14F-4D97-AF65-F5344CB8AC3E}">
        <p14:creationId xmlns:p14="http://schemas.microsoft.com/office/powerpoint/2010/main" val="1170914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4369949" y="1849220"/>
            <a:ext cx="5614261" cy="2895600"/>
          </a:xfrm>
          <a:prstGeom prst="rightArrow">
            <a:avLst>
              <a:gd name="adj1" fmla="val 82435"/>
              <a:gd name="adj2" fmla="val 15214"/>
            </a:avLst>
          </a:prstGeom>
          <a:solidFill>
            <a:schemeClr val="accent1">
              <a:lumMod val="5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089522" y="1608069"/>
            <a:ext cx="5291600" cy="34205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8000" y="125074"/>
            <a:ext cx="11207078" cy="492443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Fully developed IAMs include all of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3472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algn="r"/>
            <a:fld id="{A505DBE7-0ACF-E348-BBE2-A615BCE1D797}" type="slidenum">
              <a:rPr lang="en-US" smtClean="0">
                <a:solidFill>
                  <a:prstClr val="black"/>
                </a:solidFill>
              </a:rPr>
              <a:pPr algn="r"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236198" y="1880562"/>
            <a:ext cx="2819399" cy="2895600"/>
          </a:xfrm>
          <a:prstGeom prst="rightArrow">
            <a:avLst>
              <a:gd name="adj1" fmla="val 82435"/>
              <a:gd name="adj2" fmla="val 15214"/>
            </a:avLst>
          </a:prstGeom>
          <a:solidFill>
            <a:schemeClr val="accent3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Can 10"/>
          <p:cNvSpPr/>
          <p:nvPr/>
        </p:nvSpPr>
        <p:spPr>
          <a:xfrm>
            <a:off x="10018135" y="41442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Temperature, RF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17049" y="1511242"/>
            <a:ext cx="2819400" cy="45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>
                <a:solidFill>
                  <a:prstClr val="black"/>
                </a:solidFill>
              </a:rPr>
              <a:t>Exogenous Assumptions</a:t>
            </a:r>
          </a:p>
        </p:txBody>
      </p:sp>
      <p:sp>
        <p:nvSpPr>
          <p:cNvPr id="13" name="Snip Single Corner Rectangle 12"/>
          <p:cNvSpPr/>
          <p:nvPr/>
        </p:nvSpPr>
        <p:spPr>
          <a:xfrm flipH="1">
            <a:off x="145413" y="1968442"/>
            <a:ext cx="2286000" cy="990600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Population</a:t>
            </a:r>
          </a:p>
        </p:txBody>
      </p:sp>
      <p:sp>
        <p:nvSpPr>
          <p:cNvPr id="14" name="Snip Single Corner Rectangle 13"/>
          <p:cNvSpPr/>
          <p:nvPr/>
        </p:nvSpPr>
        <p:spPr>
          <a:xfrm flipH="1">
            <a:off x="297813" y="2425642"/>
            <a:ext cx="2286000" cy="990600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Labor Productivity</a:t>
            </a:r>
          </a:p>
        </p:txBody>
      </p:sp>
      <p:sp>
        <p:nvSpPr>
          <p:cNvPr id="15" name="Snip Single Corner Rectangle 14"/>
          <p:cNvSpPr/>
          <p:nvPr/>
        </p:nvSpPr>
        <p:spPr>
          <a:xfrm flipH="1">
            <a:off x="526413" y="2882842"/>
            <a:ext cx="2286000" cy="990600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</a:p>
        </p:txBody>
      </p:sp>
      <p:sp>
        <p:nvSpPr>
          <p:cNvPr id="16" name="Snip Single Corner Rectangle 15"/>
          <p:cNvSpPr/>
          <p:nvPr/>
        </p:nvSpPr>
        <p:spPr>
          <a:xfrm flipH="1">
            <a:off x="755013" y="3340042"/>
            <a:ext cx="2286000" cy="990600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Policy</a:t>
            </a:r>
          </a:p>
        </p:txBody>
      </p:sp>
      <p:sp>
        <p:nvSpPr>
          <p:cNvPr id="17" name="Can 16"/>
          <p:cNvSpPr/>
          <p:nvPr/>
        </p:nvSpPr>
        <p:spPr>
          <a:xfrm>
            <a:off x="10018135" y="38775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Livestock</a:t>
            </a:r>
          </a:p>
        </p:txBody>
      </p:sp>
      <p:sp>
        <p:nvSpPr>
          <p:cNvPr id="18" name="Can 17"/>
          <p:cNvSpPr/>
          <p:nvPr/>
        </p:nvSpPr>
        <p:spPr>
          <a:xfrm>
            <a:off x="10018135" y="36108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Crops &amp; Forests </a:t>
            </a:r>
          </a:p>
        </p:txBody>
      </p:sp>
      <p:sp>
        <p:nvSpPr>
          <p:cNvPr id="19" name="Can 18"/>
          <p:cNvSpPr/>
          <p:nvPr/>
        </p:nvSpPr>
        <p:spPr>
          <a:xfrm>
            <a:off x="10018135" y="33441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Electric &amp; Refining</a:t>
            </a:r>
            <a:endParaRPr lang="en-US" sz="16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20" name="Can 19"/>
          <p:cNvSpPr/>
          <p:nvPr/>
        </p:nvSpPr>
        <p:spPr>
          <a:xfrm>
            <a:off x="10018135" y="30774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Primary Energy Supply</a:t>
            </a:r>
            <a:endParaRPr lang="en-US" sz="16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21" name="Can 20"/>
          <p:cNvSpPr/>
          <p:nvPr/>
        </p:nvSpPr>
        <p:spPr>
          <a:xfrm>
            <a:off x="10018135" y="28107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Economic Activity</a:t>
            </a:r>
          </a:p>
        </p:txBody>
      </p:sp>
      <p:sp>
        <p:nvSpPr>
          <p:cNvPr id="22" name="Can 21"/>
          <p:cNvSpPr/>
          <p:nvPr/>
        </p:nvSpPr>
        <p:spPr>
          <a:xfrm>
            <a:off x="10018135" y="25440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Commodity Prices</a:t>
            </a:r>
            <a:endParaRPr lang="en-US" sz="16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23" name="Can 22"/>
          <p:cNvSpPr/>
          <p:nvPr/>
        </p:nvSpPr>
        <p:spPr>
          <a:xfrm>
            <a:off x="10018135" y="22773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Prices, Taxes, e.g. CO</a:t>
            </a:r>
            <a:r>
              <a:rPr lang="en-US" sz="1200" baseline="-25000" dirty="0">
                <a:solidFill>
                  <a:prstClr val="white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9833080" y="1515383"/>
            <a:ext cx="218669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>
                <a:solidFill>
                  <a:prstClr val="black"/>
                </a:solidFill>
                <a:latin typeface="Arial"/>
                <a:cs typeface="Arial"/>
              </a:rPr>
              <a:t>Outputs of IAMs</a:t>
            </a:r>
          </a:p>
        </p:txBody>
      </p:sp>
      <p:sp>
        <p:nvSpPr>
          <p:cNvPr id="31" name="Snip Single Corner Rectangle 30"/>
          <p:cNvSpPr/>
          <p:nvPr/>
        </p:nvSpPr>
        <p:spPr>
          <a:xfrm flipH="1">
            <a:off x="1021712" y="3760117"/>
            <a:ext cx="2392486" cy="1103925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</a:p>
        </p:txBody>
      </p:sp>
      <p:sp>
        <p:nvSpPr>
          <p:cNvPr id="32" name="Can 31"/>
          <p:cNvSpPr/>
          <p:nvPr/>
        </p:nvSpPr>
        <p:spPr>
          <a:xfrm>
            <a:off x="10018135" y="2006542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100" dirty="0">
                <a:solidFill>
                  <a:prstClr val="white"/>
                </a:solidFill>
                <a:latin typeface="Arial"/>
                <a:cs typeface="Arial"/>
              </a:rPr>
              <a:t>CO</a:t>
            </a:r>
            <a:r>
              <a:rPr lang="en-US" sz="1100" baseline="-25000" dirty="0">
                <a:solidFill>
                  <a:prstClr val="white"/>
                </a:solidFill>
                <a:latin typeface="Arial"/>
                <a:cs typeface="Arial"/>
              </a:rPr>
              <a:t>2</a:t>
            </a:r>
            <a:r>
              <a:rPr lang="en-US" sz="1100" dirty="0">
                <a:solidFill>
                  <a:prstClr val="white"/>
                </a:solidFill>
                <a:latin typeface="Arial"/>
                <a:cs typeface="Arial"/>
              </a:rPr>
              <a:t>, GHGs, aerosols, OGs</a:t>
            </a:r>
          </a:p>
        </p:txBody>
      </p:sp>
      <p:sp>
        <p:nvSpPr>
          <p:cNvPr id="33" name="Right Arrow 32"/>
          <p:cNvSpPr/>
          <p:nvPr/>
        </p:nvSpPr>
        <p:spPr>
          <a:xfrm rot="16200000">
            <a:off x="5977974" y="4449723"/>
            <a:ext cx="1398663" cy="2632581"/>
          </a:xfrm>
          <a:prstGeom prst="rightArrow">
            <a:avLst>
              <a:gd name="adj1" fmla="val 82435"/>
              <a:gd name="adj2" fmla="val 15214"/>
            </a:avLst>
          </a:prstGeom>
          <a:solidFill>
            <a:schemeClr val="bg2">
              <a:lumMod val="5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4" name="Snip Same Side Corner Rectangle 33"/>
          <p:cNvSpPr/>
          <p:nvPr/>
        </p:nvSpPr>
        <p:spPr>
          <a:xfrm>
            <a:off x="5411358" y="5547700"/>
            <a:ext cx="2531894" cy="1100462"/>
          </a:xfrm>
          <a:prstGeom prst="snip2Same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External Data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48089" y="1937971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Economy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336024" y="3399754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Energy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986336" y="1937971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Agriculture &amp; Land Use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986336" y="3399754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Water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625890" y="1937971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Climate, Atmosphere, Oceans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625890" y="3399754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Carbon Cycle</a:t>
            </a: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5453566" y="1206088"/>
            <a:ext cx="2819400" cy="45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>
                <a:solidFill>
                  <a:prstClr val="black"/>
                </a:solidFill>
              </a:rPr>
              <a:t>The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813" y="5214534"/>
            <a:ext cx="4130937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sz="1800" i="1" dirty="0"/>
              <a:t>Highly non-linear, strategic models designed to consider global climate forcing and climate impacts at decadal time scales and regional disaggregation ranging from dozens to hundreds</a:t>
            </a:r>
          </a:p>
        </p:txBody>
      </p:sp>
    </p:spTree>
    <p:extLst>
      <p:ext uri="{BB962C8B-B14F-4D97-AF65-F5344CB8AC3E}">
        <p14:creationId xmlns:p14="http://schemas.microsoft.com/office/powerpoint/2010/main" val="72509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build="p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31" grpId="0" animBg="1"/>
      <p:bldP spid="32" grpId="0" animBg="1"/>
      <p:bldP spid="33" grpId="0" animBg="1"/>
      <p:bldP spid="4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7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2800" b="0" dirty="0"/>
              <a:t>Scenarios are Produced by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9379"/>
            <a:ext cx="950895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Models vary in complexity and detail</a:t>
            </a:r>
          </a:p>
          <a:p>
            <a:r>
              <a:rPr lang="en-US" sz="3200" dirty="0"/>
              <a:t>You don’t need a full integrated assessment model (IAM) to be in the modeling business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9999"/>
            <a:ext cx="12192000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46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7999" y="125073"/>
            <a:ext cx="11085417" cy="593469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2400" b="0" dirty="0"/>
              <a:t>Energy models assume non-energy emissions and cumulative emissions budget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3472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algn="r"/>
            <a:fld id="{A505DBE7-0ACF-E348-BBE2-A615BCE1D797}" type="slidenum">
              <a:rPr lang="en-US" smtClean="0">
                <a:solidFill>
                  <a:prstClr val="black"/>
                </a:solidFill>
              </a:rPr>
              <a:pPr algn="r"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8036" y="4867139"/>
            <a:ext cx="4948517" cy="169277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cumulative emissions (from pre-industrial) budget approximation</a:t>
            </a:r>
          </a:p>
          <a:p>
            <a:r>
              <a:rPr lang="en-US" sz="2800" dirty="0"/>
              <a:t>2</a:t>
            </a:r>
            <a:r>
              <a:rPr lang="en-US" sz="2800" baseline="30000" dirty="0"/>
              <a:t>o</a:t>
            </a:r>
            <a:r>
              <a:rPr lang="en-US" sz="2800" dirty="0"/>
              <a:t>C </a:t>
            </a:r>
            <a:r>
              <a:rPr lang="en-US" sz="2800" dirty="0">
                <a:latin typeface="Symbol" panose="05050102010706020507" pitchFamily="18" charset="2"/>
              </a:rPr>
              <a:t>D</a:t>
            </a:r>
            <a:r>
              <a:rPr lang="en-US" sz="2800" dirty="0"/>
              <a:t>T = 1000 billion tons C-e</a:t>
            </a:r>
          </a:p>
          <a:p>
            <a:r>
              <a:rPr lang="en-US" sz="2800" dirty="0"/>
              <a:t>2</a:t>
            </a:r>
            <a:r>
              <a:rPr lang="en-US" sz="2800" baseline="30000" dirty="0"/>
              <a:t>o</a:t>
            </a:r>
            <a:r>
              <a:rPr lang="en-US" sz="2800" dirty="0"/>
              <a:t>C </a:t>
            </a:r>
            <a:r>
              <a:rPr lang="en-US" sz="2800" dirty="0">
                <a:latin typeface="Symbol" panose="05050102010706020507" pitchFamily="18" charset="2"/>
              </a:rPr>
              <a:t>D</a:t>
            </a:r>
            <a:r>
              <a:rPr lang="en-US" sz="2800" dirty="0"/>
              <a:t>T = 3667 billion tons CO</a:t>
            </a:r>
            <a:r>
              <a:rPr lang="en-US" sz="2800" baseline="-25000" dirty="0"/>
              <a:t>2</a:t>
            </a:r>
            <a:r>
              <a:rPr lang="en-US" sz="2800" dirty="0"/>
              <a:t>-e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6297" y="5675841"/>
            <a:ext cx="4920256" cy="419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78" y="1109959"/>
            <a:ext cx="10453238" cy="505853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681156" y="5525353"/>
            <a:ext cx="3014133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Cumulative C to 2013 </a:t>
            </a:r>
          </a:p>
          <a:p>
            <a:r>
              <a:rPr lang="en-US" sz="2400" dirty="0"/>
              <a:t>= 730 billion tons C</a:t>
            </a:r>
          </a:p>
          <a:p>
            <a:r>
              <a:rPr lang="en-US" sz="2400" dirty="0"/>
              <a:t>= 2677 billion tons CO</a:t>
            </a:r>
            <a:r>
              <a:rPr lang="en-US" sz="24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25237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30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Concentrations to radiative forcing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097061"/>
            <a:ext cx="4756484" cy="5101389"/>
          </a:xfrm>
        </p:spPr>
        <p:txBody>
          <a:bodyPr>
            <a:normAutofit/>
          </a:bodyPr>
          <a:lstStyle/>
          <a:p>
            <a:r>
              <a:rPr lang="en-US" dirty="0"/>
              <a:t>RF is the net change in the energy balance of the Earth system due to some imposed perturbation. It is usually expressed in watts per square meter averaged over a particular period of time and quantifies the energy imbalance that occurs when the imposed change takes place.</a:t>
            </a:r>
          </a:p>
          <a:p>
            <a:endParaRPr lang="en-US" dirty="0"/>
          </a:p>
          <a:p>
            <a:r>
              <a:rPr lang="en-US" dirty="0"/>
              <a:t>Forcing is often presented as the value due to changes between two particular times, such as pre-industrial to present-day, while its time evolution provides a more complete picture.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BB29B9-E2AF-4C23-879B-4F1D85BF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59" y="0"/>
            <a:ext cx="46477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9F315D-AFEA-4AA3-9C35-19851D9A2FB5}"/>
                  </a:ext>
                </a:extLst>
              </p:cNvPr>
              <p:cNvSpPr txBox="1"/>
              <p:nvPr/>
            </p:nvSpPr>
            <p:spPr>
              <a:xfrm>
                <a:off x="1653749" y="6059950"/>
                <a:ext cx="26681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=5.35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9F315D-AFEA-4AA3-9C35-19851D9A2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749" y="6059950"/>
                <a:ext cx="2668188" cy="276999"/>
              </a:xfrm>
              <a:prstGeom prst="rect">
                <a:avLst/>
              </a:prstGeom>
              <a:blipFill>
                <a:blip r:embed="rId3"/>
                <a:stretch>
                  <a:fillRect t="-169565" r="-1826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856EE8-2D4F-4F2A-B892-F5E87BA57900}"/>
              </a:ext>
            </a:extLst>
          </p:cNvPr>
          <p:cNvSpPr txBox="1"/>
          <p:nvPr/>
        </p:nvSpPr>
        <p:spPr>
          <a:xfrm>
            <a:off x="976908" y="5713702"/>
            <a:ext cx="402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forcing from CO</a:t>
            </a:r>
            <a:r>
              <a:rPr lang="en-US" baseline="-25000" dirty="0"/>
              <a:t>2</a:t>
            </a:r>
            <a:r>
              <a:rPr lang="en-US" dirty="0"/>
              <a:t> Concentrations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FA562-4D98-412F-B914-8AE5183DF192}"/>
              </a:ext>
            </a:extLst>
          </p:cNvPr>
          <p:cNvSpPr txBox="1"/>
          <p:nvPr/>
        </p:nvSpPr>
        <p:spPr>
          <a:xfrm>
            <a:off x="609600" y="5701268"/>
            <a:ext cx="4859118" cy="76353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33319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RCPs and Climate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5110" y="2130014"/>
            <a:ext cx="5246511" cy="4195248"/>
          </a:xfrm>
        </p:spPr>
        <p:txBody>
          <a:bodyPr>
            <a:noAutofit/>
          </a:bodyPr>
          <a:lstStyle/>
          <a:p>
            <a:r>
              <a:rPr lang="en-US" sz="2400" dirty="0"/>
              <a:t>RCPs are defined in terms of “Radiative Forcing” </a:t>
            </a:r>
          </a:p>
          <a:p>
            <a:pPr lvl="1"/>
            <a:r>
              <a:rPr lang="en-US" sz="2000" dirty="0"/>
              <a:t>Units=Watts/Meter^2</a:t>
            </a:r>
          </a:p>
          <a:p>
            <a:pPr lvl="1"/>
            <a:r>
              <a:rPr lang="en-US" sz="2000" dirty="0"/>
              <a:t>Best thought of as an index</a:t>
            </a:r>
          </a:p>
          <a:p>
            <a:pPr lvl="1"/>
            <a:r>
              <a:rPr lang="en-US" sz="2000" dirty="0"/>
              <a:t>0=preindustrial</a:t>
            </a:r>
          </a:p>
          <a:p>
            <a:r>
              <a:rPr lang="en-US" sz="2400" dirty="0"/>
              <a:t>RCP 8.5 = Highest scenario in the literature and keeps rising</a:t>
            </a:r>
          </a:p>
          <a:p>
            <a:r>
              <a:rPr lang="en-US" sz="2400" dirty="0"/>
              <a:t>RCP 6.0 = stabilize climate forcing</a:t>
            </a:r>
          </a:p>
          <a:p>
            <a:r>
              <a:rPr lang="en-US" sz="2400" dirty="0"/>
              <a:t>RCP 4.5 = stabilize climate forcing</a:t>
            </a:r>
          </a:p>
          <a:p>
            <a:r>
              <a:rPr lang="en-US" sz="2400" dirty="0"/>
              <a:t>RCP 2.6 = reduce climate forcing (2 degree scenario)</a:t>
            </a:r>
          </a:p>
          <a:p>
            <a:pPr lvl="2"/>
            <a:endParaRPr lang="en-US" sz="18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21" y="1507921"/>
            <a:ext cx="4595490" cy="48173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9371" y="305693"/>
            <a:ext cx="5174429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Scenarios are internally consistent representations of potential future developments.</a:t>
            </a:r>
          </a:p>
        </p:txBody>
      </p:sp>
    </p:spTree>
    <p:extLst>
      <p:ext uri="{BB962C8B-B14F-4D97-AF65-F5344CB8AC3E}">
        <p14:creationId xmlns:p14="http://schemas.microsoft.com/office/powerpoint/2010/main" val="3255086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RCPs and Climate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3869" y="2975846"/>
            <a:ext cx="3108179" cy="3427942"/>
          </a:xfrm>
        </p:spPr>
        <p:txBody>
          <a:bodyPr>
            <a:normAutofit/>
          </a:bodyPr>
          <a:lstStyle/>
          <a:p>
            <a:r>
              <a:rPr lang="en-US" sz="2400" dirty="0"/>
              <a:t>Created by the Integrated Assessment Modeling Consortium (IAMC)</a:t>
            </a:r>
            <a:endParaRPr lang="en-US" sz="2000" dirty="0"/>
          </a:p>
          <a:p>
            <a:r>
              <a:rPr lang="en-US" sz="2400" dirty="0"/>
              <a:t>For the intergovernmental Panel on climate change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21" y="1507921"/>
            <a:ext cx="4595490" cy="481734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504" y="447234"/>
            <a:ext cx="2486907" cy="24869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73492" y="2339113"/>
            <a:ext cx="2385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0000"/>
                </a:solidFill>
              </a:rPr>
              <a:t>MESSAGE/IIASA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81511" y="3546309"/>
            <a:ext cx="1431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AIM/NIES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05062" y="4393503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GCAM/PNNL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6400" y="5240697"/>
            <a:ext cx="216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IMAGE/PBL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9332" y="948267"/>
            <a:ext cx="249484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Each RCP was developed by a different model in a coordinated process. </a:t>
            </a:r>
            <a:r>
              <a:rPr lang="en-US" sz="2000" b="1" i="1" dirty="0">
                <a:solidFill>
                  <a:schemeClr val="accent2"/>
                </a:solidFill>
              </a:rPr>
              <a:t>(Model/Institution)</a:t>
            </a:r>
          </a:p>
        </p:txBody>
      </p:sp>
    </p:spTree>
    <p:extLst>
      <p:ext uri="{BB962C8B-B14F-4D97-AF65-F5344CB8AC3E}">
        <p14:creationId xmlns:p14="http://schemas.microsoft.com/office/powerpoint/2010/main" val="388310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919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Some handy equivalents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5768622" y="1260010"/>
          <a:ext cx="6046441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0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CO2-equivalent (ppm)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Radiative Forcing (W/m</a:t>
                      </a:r>
                      <a:r>
                        <a:rPr lang="en-US" sz="2400" baseline="30000" dirty="0"/>
                        <a:t>2</a:t>
                      </a:r>
                      <a:r>
                        <a:rPr lang="en-US" sz="2400" baseline="0" dirty="0"/>
                        <a:t>)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Avg.</a:t>
                      </a:r>
                      <a:r>
                        <a:rPr lang="en-US" sz="2400" baseline="0" dirty="0"/>
                        <a:t> Global Temp. Change Long-term</a:t>
                      </a:r>
                    </a:p>
                    <a:p>
                      <a:pPr algn="ctr"/>
                      <a:r>
                        <a:rPr lang="en-US" sz="2400" baseline="0" dirty="0"/>
                        <a:t>(</a:t>
                      </a:r>
                      <a:r>
                        <a:rPr lang="en-US" sz="2400" baseline="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sz="2400" baseline="0" dirty="0"/>
                        <a:t>T)*</a:t>
                      </a:r>
                      <a:endParaRPr lang="en-US" sz="2400" dirty="0"/>
                    </a:p>
                  </a:txBody>
                  <a:tcPr marL="78049" marR="7804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1360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8.5 (RCP)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6.8 </a:t>
                      </a:r>
                      <a:r>
                        <a:rPr lang="en-US" sz="2800" baseline="30000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78049" marR="7804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1030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7.0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5.6 </a:t>
                      </a:r>
                      <a:r>
                        <a:rPr lang="en-US" sz="2800" baseline="30000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78049" marR="7804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850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6.0 (RCP)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4.8 </a:t>
                      </a:r>
                      <a:r>
                        <a:rPr lang="en-US" sz="2800" baseline="30000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78049" marR="7804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650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4.5 (RCP)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3.6 </a:t>
                      </a:r>
                      <a:r>
                        <a:rPr lang="en-US" sz="2800" baseline="30000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78049" marR="7804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3.7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2.9</a:t>
                      </a:r>
                      <a:r>
                        <a:rPr lang="en-US" sz="28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aseline="30000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78049" marR="7804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450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2.6 (RCP)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2.1 </a:t>
                      </a:r>
                      <a:r>
                        <a:rPr lang="en-US" sz="2800" baseline="30000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78049" marR="7804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400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1.9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1.5 </a:t>
                      </a:r>
                      <a:r>
                        <a:rPr lang="en-US" sz="2800" baseline="30000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78049" marR="7804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58125" y="1582950"/>
            <a:ext cx="4165431" cy="4057209"/>
          </a:xfrm>
        </p:spPr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is measured in both tons of CO</a:t>
            </a:r>
            <a:r>
              <a:rPr lang="en-US" baseline="-25000" dirty="0"/>
              <a:t>2</a:t>
            </a:r>
            <a:r>
              <a:rPr lang="en-US" dirty="0"/>
              <a:t> and tons of C </a:t>
            </a:r>
          </a:p>
          <a:p>
            <a:r>
              <a:rPr lang="en-US" dirty="0"/>
              <a:t>3.667 ton CO</a:t>
            </a:r>
            <a:r>
              <a:rPr lang="en-US" baseline="-25000" dirty="0"/>
              <a:t>2</a:t>
            </a:r>
            <a:r>
              <a:rPr lang="en-US" dirty="0"/>
              <a:t> = 1 tons C</a:t>
            </a:r>
          </a:p>
          <a:p>
            <a:r>
              <a:rPr lang="en-US" dirty="0"/>
              <a:t>$1/tCO</a:t>
            </a:r>
            <a:r>
              <a:rPr lang="en-US" baseline="-25000" dirty="0"/>
              <a:t>2 </a:t>
            </a:r>
            <a:r>
              <a:rPr lang="en-US" dirty="0"/>
              <a:t>= $3.67/</a:t>
            </a:r>
            <a:r>
              <a:rPr lang="en-US" dirty="0" err="1"/>
              <a:t>tC</a:t>
            </a:r>
            <a:endParaRPr lang="en-US" dirty="0"/>
          </a:p>
          <a:p>
            <a:endParaRPr lang="en-US" dirty="0"/>
          </a:p>
          <a:p>
            <a:endParaRPr lang="en-US" baseline="-25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2" y="3943575"/>
            <a:ext cx="4675181" cy="26314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5912" y="3852554"/>
            <a:ext cx="4675181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Dec 2020 </a:t>
            </a:r>
            <a:r>
              <a:rPr lang="en-US" sz="4400" b="1" dirty="0"/>
              <a:t>414.2</a:t>
            </a:r>
            <a:r>
              <a:rPr lang="en-US" dirty="0"/>
              <a:t> </a:t>
            </a:r>
            <a:r>
              <a:rPr lang="en-US" sz="2800" b="1" dirty="0"/>
              <a:t>PPM </a:t>
            </a:r>
            <a:r>
              <a:rPr lang="en-US" dirty="0"/>
              <a:t>at NOAA’s Mauna Loa Atmospheric Baseline Observatory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01655" y="6170565"/>
            <a:ext cx="309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Preindustrial ~280 ppm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36444" y="6075850"/>
            <a:ext cx="6678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Assumes a climate sensitivity of 3</a:t>
            </a:r>
            <a:r>
              <a:rPr lang="en-US" sz="1400" baseline="30000" dirty="0"/>
              <a:t>o</a:t>
            </a:r>
            <a:r>
              <a:rPr lang="en-US" sz="1400" dirty="0"/>
              <a:t>C. Climate sensitivity is the number of degrees the planet would warm in the long term if the concentration of CO</a:t>
            </a:r>
            <a:r>
              <a:rPr lang="en-US" sz="1400" baseline="-25000" dirty="0"/>
              <a:t>2</a:t>
            </a:r>
            <a:r>
              <a:rPr lang="en-US" sz="1400" dirty="0"/>
              <a:t> doubled.</a:t>
            </a:r>
          </a:p>
        </p:txBody>
      </p:sp>
    </p:spTree>
    <p:extLst>
      <p:ext uri="{BB962C8B-B14F-4D97-AF65-F5344CB8AC3E}">
        <p14:creationId xmlns:p14="http://schemas.microsoft.com/office/powerpoint/2010/main" val="374335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599" y="356613"/>
            <a:ext cx="11013195" cy="67710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4400" b="0" dirty="0"/>
              <a:t>Climate Change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54249" y="1406273"/>
            <a:ext cx="3155724" cy="5160142"/>
          </a:xfrm>
        </p:spPr>
        <p:txBody>
          <a:bodyPr>
            <a:normAutofit/>
          </a:bodyPr>
          <a:lstStyle/>
          <a:p>
            <a:r>
              <a:rPr lang="en-US" dirty="0"/>
              <a:t>Average Earth temperature ~15</a:t>
            </a:r>
            <a:r>
              <a:rPr lang="en-US" baseline="30000" dirty="0"/>
              <a:t>o</a:t>
            </a:r>
            <a:r>
              <a:rPr lang="en-US" dirty="0"/>
              <a:t>C (59</a:t>
            </a:r>
            <a:r>
              <a:rPr lang="en-US" baseline="30000" dirty="0"/>
              <a:t>o</a:t>
            </a:r>
            <a:r>
              <a:rPr lang="en-US" dirty="0"/>
              <a:t>F)</a:t>
            </a:r>
          </a:p>
          <a:p>
            <a:r>
              <a:rPr lang="en-US" dirty="0"/>
              <a:t>Earth’s black body temperature -23°C (-9.4</a:t>
            </a:r>
            <a:r>
              <a:rPr lang="en-US" baseline="30000" dirty="0"/>
              <a:t>o</a:t>
            </a:r>
            <a:r>
              <a:rPr lang="en-US" dirty="0"/>
              <a:t>F)</a:t>
            </a:r>
          </a:p>
          <a:p>
            <a:r>
              <a:rPr lang="en-US" dirty="0"/>
              <a:t>Gases that change climate forcing include </a:t>
            </a:r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r>
              <a:rPr lang="en-US" dirty="0"/>
              <a:t>, CO</a:t>
            </a:r>
            <a:r>
              <a:rPr lang="en-US" baseline="-25000" dirty="0"/>
              <a:t>2</a:t>
            </a:r>
            <a:r>
              <a:rPr lang="en-US" dirty="0"/>
              <a:t>, CH</a:t>
            </a:r>
            <a:r>
              <a:rPr lang="en-US" baseline="-25000" dirty="0"/>
              <a:t>4</a:t>
            </a:r>
            <a:r>
              <a:rPr lang="en-US" dirty="0"/>
              <a:t>, N</a:t>
            </a:r>
            <a:r>
              <a:rPr lang="en-US" baseline="-25000" dirty="0"/>
              <a:t>2</a:t>
            </a:r>
            <a:r>
              <a:rPr lang="en-US" dirty="0"/>
              <a:t>O, halons, short-lived forcers, and aerosols.</a:t>
            </a:r>
          </a:p>
          <a:p>
            <a:r>
              <a:rPr lang="en-US" b="1" dirty="0"/>
              <a:t>CO</a:t>
            </a:r>
            <a:r>
              <a:rPr lang="en-US" b="1" baseline="-25000" dirty="0"/>
              <a:t>2</a:t>
            </a:r>
            <a:r>
              <a:rPr lang="en-US" b="1" dirty="0"/>
              <a:t> is the most important human-generated GHG emitted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973" y="1406274"/>
            <a:ext cx="7982027" cy="54517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22846" y="5634588"/>
            <a:ext cx="1669972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https://royalsociety.org/-/media/Royal_Society_Content/policy/projects/climate-evidence-causes/figb1-large.jpg?la=en-GB&amp;hash=596B576CF5ADAF30D03D1AEFECF26997</a:t>
            </a:r>
          </a:p>
        </p:txBody>
      </p:sp>
    </p:spTree>
    <p:extLst>
      <p:ext uri="{BB962C8B-B14F-4D97-AF65-F5344CB8AC3E}">
        <p14:creationId xmlns:p14="http://schemas.microsoft.com/office/powerpoint/2010/main" val="982822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225928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RCPs and Climate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21" y="1320801"/>
            <a:ext cx="10428588" cy="5384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799000" y="1229023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Symbol" panose="05050102010706020507" pitchFamily="18" charset="2"/>
              </a:rPr>
              <a:t>D</a:t>
            </a:r>
            <a:r>
              <a:rPr lang="en-US" sz="2400" b="1" dirty="0">
                <a:solidFill>
                  <a:srgbClr val="FF0000"/>
                </a:solidFill>
              </a:rPr>
              <a:t>T&gt;6.5</a:t>
            </a:r>
            <a:r>
              <a:rPr lang="en-US" sz="2400" b="1" baseline="30000" dirty="0">
                <a:solidFill>
                  <a:srgbClr val="FF0000"/>
                </a:solidFill>
              </a:rPr>
              <a:t>o</a:t>
            </a:r>
            <a:r>
              <a:rPr lang="en-US" sz="24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622844" y="2415822"/>
            <a:ext cx="159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6"/>
                </a:solidFill>
                <a:latin typeface="Symbol" panose="05050102010706020507" pitchFamily="18" charset="2"/>
              </a:rPr>
              <a:t>D</a:t>
            </a:r>
            <a:r>
              <a:rPr lang="en-US" sz="2400" b="1" dirty="0">
                <a:solidFill>
                  <a:schemeClr val="accent6"/>
                </a:solidFill>
              </a:rPr>
              <a:t>T&gt; 4.5</a:t>
            </a:r>
            <a:r>
              <a:rPr lang="en-US" sz="2400" b="1" baseline="30000" dirty="0">
                <a:solidFill>
                  <a:schemeClr val="accent6"/>
                </a:solidFill>
              </a:rPr>
              <a:t>o</a:t>
            </a:r>
            <a:r>
              <a:rPr lang="en-US" sz="2400" b="1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14491" y="4962495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T~2</a:t>
            </a:r>
            <a:r>
              <a:rPr lang="en-US" sz="2400" b="1" baseline="30000" dirty="0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245601" y="202912"/>
            <a:ext cx="2798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Average Surface Long-term Temperature Change Compared to Pre-Industrial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55022" y="3936939"/>
            <a:ext cx="958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2"/>
                </a:solidFill>
                <a:latin typeface="Symbol" panose="05050102010706020507" pitchFamily="18" charset="2"/>
              </a:rPr>
              <a:t>D</a:t>
            </a:r>
            <a:r>
              <a:rPr lang="en-US" sz="2400" b="1" dirty="0">
                <a:solidFill>
                  <a:schemeClr val="accent2"/>
                </a:solidFill>
              </a:rPr>
              <a:t>T&gt; 3.5</a:t>
            </a:r>
            <a:r>
              <a:rPr lang="en-US" sz="2400" b="1" baseline="30000" dirty="0">
                <a:solidFill>
                  <a:schemeClr val="accent2"/>
                </a:solidFill>
              </a:rPr>
              <a:t>o</a:t>
            </a:r>
            <a:r>
              <a:rPr lang="en-US" sz="2400" b="1" dirty="0">
                <a:solidFill>
                  <a:schemeClr val="accent2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2364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269995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RCPs and Climate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21" y="1320801"/>
            <a:ext cx="10428588" cy="53848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88622" y="1320801"/>
            <a:ext cx="5170311" cy="5113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27288" y="2092366"/>
            <a:ext cx="43462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The climate simulations come from a different community—</a:t>
            </a:r>
            <a:r>
              <a:rPr lang="en-US" sz="3200" b="1" i="1" dirty="0"/>
              <a:t>climate modelers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88" y="3817483"/>
            <a:ext cx="4199695" cy="19285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99000" y="1229023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Symbol" panose="05050102010706020507" pitchFamily="18" charset="2"/>
              </a:rPr>
              <a:t>D</a:t>
            </a:r>
            <a:r>
              <a:rPr lang="en-US" sz="2400" b="1" dirty="0">
                <a:solidFill>
                  <a:srgbClr val="FF0000"/>
                </a:solidFill>
              </a:rPr>
              <a:t>T&gt;6.5</a:t>
            </a:r>
            <a:r>
              <a:rPr lang="en-US" sz="2400" b="1" baseline="30000" dirty="0">
                <a:solidFill>
                  <a:srgbClr val="FF0000"/>
                </a:solidFill>
              </a:rPr>
              <a:t>o</a:t>
            </a:r>
            <a:r>
              <a:rPr lang="en-US" sz="24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22844" y="2415822"/>
            <a:ext cx="159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6"/>
                </a:solidFill>
                <a:latin typeface="Symbol" panose="05050102010706020507" pitchFamily="18" charset="2"/>
              </a:rPr>
              <a:t>D</a:t>
            </a:r>
            <a:r>
              <a:rPr lang="en-US" sz="2400" b="1" dirty="0">
                <a:solidFill>
                  <a:schemeClr val="accent6"/>
                </a:solidFill>
              </a:rPr>
              <a:t>T&gt; 4.5</a:t>
            </a:r>
            <a:r>
              <a:rPr lang="en-US" sz="2400" b="1" baseline="30000" dirty="0">
                <a:solidFill>
                  <a:schemeClr val="accent6"/>
                </a:solidFill>
              </a:rPr>
              <a:t>o</a:t>
            </a:r>
            <a:r>
              <a:rPr lang="en-US" sz="2400" b="1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014491" y="4962495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T~2</a:t>
            </a:r>
            <a:r>
              <a:rPr lang="en-US" sz="2400" b="1" baseline="30000" dirty="0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45601" y="202912"/>
            <a:ext cx="2798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Average Surface Long-term Temperature Change Compared to Pre-Industrial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255022" y="3936939"/>
            <a:ext cx="958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2"/>
                </a:solidFill>
                <a:latin typeface="Symbol" panose="05050102010706020507" pitchFamily="18" charset="2"/>
              </a:rPr>
              <a:t>D</a:t>
            </a:r>
            <a:r>
              <a:rPr lang="en-US" sz="2400" b="1" dirty="0">
                <a:solidFill>
                  <a:schemeClr val="accent2"/>
                </a:solidFill>
              </a:rPr>
              <a:t>T&gt; 3.5</a:t>
            </a:r>
            <a:r>
              <a:rPr lang="en-US" sz="2400" b="1" baseline="30000" dirty="0">
                <a:solidFill>
                  <a:schemeClr val="accent2"/>
                </a:solidFill>
              </a:rPr>
              <a:t>o</a:t>
            </a:r>
            <a:r>
              <a:rPr lang="en-US" sz="2400" b="1" dirty="0">
                <a:solidFill>
                  <a:schemeClr val="accent2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570460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442" y="613061"/>
            <a:ext cx="4444316" cy="4639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86326" y="336885"/>
            <a:ext cx="10976811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Shared Socioeconomic Pathways (SSPs)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86326" y="1333302"/>
            <a:ext cx="4828674" cy="5187813"/>
          </a:xfrm>
        </p:spPr>
        <p:txBody>
          <a:bodyPr>
            <a:normAutofit/>
          </a:bodyPr>
          <a:lstStyle/>
          <a:p>
            <a:pPr>
              <a:buClr>
                <a:schemeClr val="folHlink"/>
              </a:buClr>
            </a:pPr>
            <a:r>
              <a:rPr lang="en-US" sz="3200" dirty="0"/>
              <a:t>SSPs are </a:t>
            </a:r>
            <a:r>
              <a:rPr lang="en-US" sz="3200" b="1" dirty="0"/>
              <a:t>Reference Scenarios</a:t>
            </a:r>
          </a:p>
          <a:p>
            <a:pPr>
              <a:buClr>
                <a:schemeClr val="folHlink"/>
              </a:buClr>
            </a:pPr>
            <a:r>
              <a:rPr lang="en-US" sz="2800" dirty="0"/>
              <a:t>No new climate policies in the future</a:t>
            </a:r>
          </a:p>
          <a:p>
            <a:pPr>
              <a:buClr>
                <a:schemeClr val="folHlink"/>
              </a:buClr>
            </a:pPr>
            <a:r>
              <a:rPr lang="en-US" sz="2800" dirty="0"/>
              <a:t>Defined in terms of Challenges to Mitigation and Challenges to Adaptation</a:t>
            </a:r>
          </a:p>
          <a:p>
            <a:pPr>
              <a:buClr>
                <a:schemeClr val="folHlink"/>
              </a:buClr>
            </a:pPr>
            <a:r>
              <a:rPr lang="en-US" sz="2800" dirty="0"/>
              <a:t>Brian O’Neill (JGCRI) was one of the major architects</a:t>
            </a:r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>
              <a:buClr>
                <a:schemeClr val="folHlink"/>
              </a:buClr>
            </a:pPr>
            <a:endParaRPr lang="en-US" sz="3200" dirty="0"/>
          </a:p>
          <a:p>
            <a:pPr>
              <a:buClr>
                <a:schemeClr val="folHlink"/>
              </a:buClr>
            </a:pPr>
            <a:endParaRPr lang="en-US" sz="3200" dirty="0"/>
          </a:p>
          <a:p>
            <a:pPr>
              <a:buClr>
                <a:schemeClr val="folHlink"/>
              </a:buClr>
            </a:pP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BFA39-DA12-40DB-BF7D-C527C5EDB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070" y="3338623"/>
            <a:ext cx="2464150" cy="35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58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36581"/>
            <a:ext cx="6003758" cy="6267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86326" y="336885"/>
            <a:ext cx="10976811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Shared Socioeconomic Pathways (SSPs)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86326" y="1333302"/>
            <a:ext cx="4828674" cy="5187813"/>
          </a:xfrm>
        </p:spPr>
        <p:txBody>
          <a:bodyPr>
            <a:normAutofit/>
          </a:bodyPr>
          <a:lstStyle/>
          <a:p>
            <a:pPr>
              <a:buClr>
                <a:schemeClr val="folHlink"/>
              </a:buClr>
            </a:pPr>
            <a:r>
              <a:rPr lang="en-US" sz="3200" dirty="0"/>
              <a:t>SSPs are Reference Scenarios</a:t>
            </a:r>
          </a:p>
          <a:p>
            <a:pPr>
              <a:buClr>
                <a:schemeClr val="folHlink"/>
              </a:buClr>
            </a:pPr>
            <a:r>
              <a:rPr lang="en-US" sz="2800" dirty="0"/>
              <a:t>No new climate policies in the future</a:t>
            </a:r>
          </a:p>
          <a:p>
            <a:pPr>
              <a:buClr>
                <a:schemeClr val="folHlink"/>
              </a:buClr>
            </a:pPr>
            <a:r>
              <a:rPr lang="en-US" sz="2800" dirty="0"/>
              <a:t>Defined in terms of Challenges to Mitigation and Challenges to Adaptation</a:t>
            </a:r>
          </a:p>
          <a:p>
            <a:pPr>
              <a:buClr>
                <a:schemeClr val="folHlink"/>
              </a:buClr>
            </a:pPr>
            <a:r>
              <a:rPr lang="en-US" sz="2800" dirty="0"/>
              <a:t>Brian O’Neill (JGCRI) was one of the major architects</a:t>
            </a:r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>
              <a:buClr>
                <a:schemeClr val="folHlink"/>
              </a:buClr>
            </a:pPr>
            <a:endParaRPr lang="en-US" sz="3200" dirty="0"/>
          </a:p>
          <a:p>
            <a:pPr>
              <a:buClr>
                <a:schemeClr val="folHlink"/>
              </a:buClr>
            </a:pPr>
            <a:endParaRPr lang="en-US" sz="3200" dirty="0"/>
          </a:p>
          <a:p>
            <a:pPr>
              <a:buClr>
                <a:schemeClr val="folHlink"/>
              </a:buClr>
            </a:pP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B22455-A476-4A84-91CA-B53DA351D8D6}"/>
              </a:ext>
            </a:extLst>
          </p:cNvPr>
          <p:cNvSpPr/>
          <p:nvPr/>
        </p:nvSpPr>
        <p:spPr>
          <a:xfrm>
            <a:off x="6839685" y="5536719"/>
            <a:ext cx="2057400" cy="9810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SSP1: Sustainability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4B54E-6961-43A1-B6A1-278ACBD9373F}"/>
              </a:ext>
            </a:extLst>
          </p:cNvPr>
          <p:cNvSpPr/>
          <p:nvPr/>
        </p:nvSpPr>
        <p:spPr>
          <a:xfrm>
            <a:off x="9597189" y="3279728"/>
            <a:ext cx="2033954" cy="9153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SSP2: Middle of the Road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DDF0F6-0A4D-49C3-BEBA-7BF43D9D3FA7}"/>
              </a:ext>
            </a:extLst>
          </p:cNvPr>
          <p:cNvSpPr/>
          <p:nvPr/>
        </p:nvSpPr>
        <p:spPr>
          <a:xfrm>
            <a:off x="9351411" y="957002"/>
            <a:ext cx="2057400" cy="9810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SSP3: Fragmentation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81B9D5-22C0-455B-AD8B-77ADA3166860}"/>
              </a:ext>
            </a:extLst>
          </p:cNvPr>
          <p:cNvSpPr/>
          <p:nvPr/>
        </p:nvSpPr>
        <p:spPr>
          <a:xfrm>
            <a:off x="9373201" y="5536720"/>
            <a:ext cx="2072640" cy="9810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SSP4: Inequality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97092E-582B-42DB-8F62-312F01341B2D}"/>
              </a:ext>
            </a:extLst>
          </p:cNvPr>
          <p:cNvSpPr/>
          <p:nvPr/>
        </p:nvSpPr>
        <p:spPr>
          <a:xfrm>
            <a:off x="6839685" y="957002"/>
            <a:ext cx="2057400" cy="9810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SSP5: Conventional Development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509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86326" y="336885"/>
            <a:ext cx="10976811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Combining SSPs with RCPs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879EB-7BD3-4AAF-ACAF-0214A665A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08" y="1789352"/>
            <a:ext cx="11691730" cy="34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73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86326" y="336885"/>
            <a:ext cx="10976811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Combining SSPs Emissions and Climate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560C9C-D8EB-4870-9734-7F33B4304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1081087"/>
            <a:ext cx="97440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54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86326" y="336885"/>
            <a:ext cx="10976811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Combining SSPs Emissions and Climate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C1A10-8EDD-4DBA-9F2A-D8A6FBA12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97" y="890981"/>
            <a:ext cx="9873205" cy="573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6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5165-519E-4750-B147-F7D78A840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56613"/>
            <a:ext cx="11234237" cy="492443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Limiting climate change to RCP levels in 5 SSP worlds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EFF8E92-95A8-44A2-B740-445CD3F3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298" y="1134102"/>
            <a:ext cx="8414837" cy="561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396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9551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All CO2 EMISSIONS scenarios are alike—They all end at zero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1162"/>
            <a:ext cx="5694947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CO</a:t>
            </a:r>
            <a:r>
              <a:rPr lang="en-US" sz="2800" baseline="-25000" dirty="0"/>
              <a:t>2</a:t>
            </a:r>
            <a:r>
              <a:rPr lang="en-US" sz="2800" dirty="0"/>
              <a:t> has no atmospheric sink—it doesn’t disappear</a:t>
            </a:r>
          </a:p>
          <a:p>
            <a:r>
              <a:rPr lang="en-US" sz="2800" dirty="0"/>
              <a:t>Carbon that was removed from the atmosphere over millions of years, can only be partitioned between atmosphere, ocean and land</a:t>
            </a:r>
          </a:p>
          <a:p>
            <a:pPr lvl="1"/>
            <a:r>
              <a:rPr lang="en-US" sz="2400" dirty="0"/>
              <a:t>Atmosphere (~20% on average will remain permanently)</a:t>
            </a:r>
          </a:p>
          <a:p>
            <a:pPr lvl="1"/>
            <a:r>
              <a:rPr lang="en-US" sz="2400" dirty="0"/>
              <a:t>Oceans (~80% on average will end up in oceans)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529" y="1690688"/>
            <a:ext cx="5151438" cy="396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29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Getting to Zero—Five strategy elements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26372" y="1016595"/>
            <a:ext cx="9638852" cy="5181602"/>
          </a:xfrm>
        </p:spPr>
        <p:txBody>
          <a:bodyPr>
            <a:noAutofit/>
          </a:bodyPr>
          <a:lstStyle/>
          <a:p>
            <a:r>
              <a:rPr lang="en-US" sz="2400" dirty="0"/>
              <a:t>Energy efficiency—reduce demand for energy as much as economical</a:t>
            </a:r>
          </a:p>
          <a:p>
            <a:r>
              <a:rPr lang="en-US" sz="2400" dirty="0"/>
              <a:t>Decarbonize power generation</a:t>
            </a:r>
          </a:p>
          <a:p>
            <a:pPr lvl="1"/>
            <a:r>
              <a:rPr lang="en-US" sz="2000" dirty="0"/>
              <a:t>Fossil fuel with CCS</a:t>
            </a:r>
          </a:p>
          <a:p>
            <a:pPr lvl="1"/>
            <a:r>
              <a:rPr lang="en-US" sz="2000" dirty="0"/>
              <a:t>Renewable power</a:t>
            </a:r>
          </a:p>
          <a:p>
            <a:pPr lvl="1"/>
            <a:r>
              <a:rPr lang="en-US" sz="2000" dirty="0"/>
              <a:t>Nuclear power</a:t>
            </a:r>
          </a:p>
          <a:p>
            <a:pPr lvl="1"/>
            <a:r>
              <a:rPr lang="en-US" sz="2000" dirty="0"/>
              <a:t>Bioenergy</a:t>
            </a:r>
          </a:p>
          <a:p>
            <a:pPr lvl="1"/>
            <a:r>
              <a:rPr lang="en-US" sz="2000" dirty="0"/>
              <a:t>Bioenergy with CCS</a:t>
            </a:r>
          </a:p>
          <a:p>
            <a:r>
              <a:rPr lang="en-US" sz="2400" dirty="0"/>
              <a:t>Electrify Buildings and Industry </a:t>
            </a:r>
          </a:p>
          <a:p>
            <a:pPr marL="400050" lvl="1" indent="0">
              <a:buNone/>
            </a:pPr>
            <a:r>
              <a:rPr lang="en-US" sz="2000" dirty="0"/>
              <a:t>as much as economical</a:t>
            </a:r>
          </a:p>
          <a:p>
            <a:r>
              <a:rPr lang="en-US" sz="2400" dirty="0"/>
              <a:t>Decarbonize transport</a:t>
            </a:r>
          </a:p>
          <a:p>
            <a:pPr lvl="1"/>
            <a:r>
              <a:rPr lang="en-US" sz="2000" dirty="0"/>
              <a:t>Electrify</a:t>
            </a:r>
          </a:p>
          <a:p>
            <a:pPr lvl="1"/>
            <a:r>
              <a:rPr lang="en-US" sz="2000" dirty="0"/>
              <a:t>Biofuels</a:t>
            </a:r>
          </a:p>
          <a:p>
            <a:pPr lvl="1"/>
            <a:r>
              <a:rPr lang="en-US" sz="2000" dirty="0"/>
              <a:t>H2</a:t>
            </a:r>
          </a:p>
          <a:p>
            <a:r>
              <a:rPr lang="en-US" sz="2400" dirty="0"/>
              <a:t>Halt deforestation/afforestation and continue improving crop yields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911" y="1805672"/>
            <a:ext cx="5720089" cy="38079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1654" y="5559659"/>
            <a:ext cx="48006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Source: http://www.energy.gov/science-innovation/energy-sources/renewable-energy/wind</a:t>
            </a:r>
          </a:p>
        </p:txBody>
      </p:sp>
    </p:spTree>
    <p:extLst>
      <p:ext uri="{BB962C8B-B14F-4D97-AF65-F5344CB8AC3E}">
        <p14:creationId xmlns:p14="http://schemas.microsoft.com/office/powerpoint/2010/main" val="360104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6862063" cy="492443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b="0" dirty="0"/>
              <a:t>CO</a:t>
            </a:r>
            <a:r>
              <a:rPr lang="en-US" b="0" baseline="-25000" dirty="0"/>
              <a:t>2</a:t>
            </a:r>
            <a:r>
              <a:rPr lang="en-US" b="0" dirty="0"/>
              <a:t> the last 800,000 years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48"/>
          <a:stretch/>
        </p:blipFill>
        <p:spPr>
          <a:xfrm>
            <a:off x="-25217" y="1456266"/>
            <a:ext cx="12267490" cy="54017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5519" y="6590269"/>
            <a:ext cx="7565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Source: https://climate.nasa.gov/news/2535/satellite-data-confirm-annual-carbon-dioxide-minimum-above-400-ppm/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063" y="147817"/>
            <a:ext cx="4675181" cy="2631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62063" y="56796"/>
            <a:ext cx="46751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Jan 30 2023 </a:t>
            </a:r>
            <a:r>
              <a:rPr lang="en-US" sz="4400" b="1" dirty="0"/>
              <a:t>419.7</a:t>
            </a:r>
            <a:r>
              <a:rPr lang="en-US" dirty="0"/>
              <a:t> </a:t>
            </a:r>
            <a:r>
              <a:rPr lang="en-US" sz="2800" b="1" dirty="0"/>
              <a:t>PPM </a:t>
            </a:r>
            <a:r>
              <a:rPr lang="en-US" dirty="0"/>
              <a:t>at NOAA’s Mauna Loa Atmospheric Baseline Observatory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245" y="1538664"/>
            <a:ext cx="664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Vostok</a:t>
            </a:r>
            <a:r>
              <a:rPr lang="en-US" dirty="0">
                <a:solidFill>
                  <a:schemeClr val="bg1"/>
                </a:solidFill>
              </a:rPr>
              <a:t> ice core data/J.R. Petit et al.; NOAA Mauna Loa CO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record.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37806" y="2450113"/>
            <a:ext cx="309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Preindustrial ~280 ppm</a:t>
            </a:r>
          </a:p>
        </p:txBody>
      </p:sp>
    </p:spTree>
    <p:extLst>
      <p:ext uri="{BB962C8B-B14F-4D97-AF65-F5344CB8AC3E}">
        <p14:creationId xmlns:p14="http://schemas.microsoft.com/office/powerpoint/2010/main" val="20578712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Discussion questions</a:t>
            </a:r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do you think are the major science or policy contributions IAMs have made?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2800"/>
              <a:buChar char="•"/>
            </a:pPr>
            <a:r>
              <a:rPr lang="en-US">
                <a:solidFill>
                  <a:srgbClr val="AEABAB"/>
                </a:solidFill>
              </a:rPr>
              <a:t>What are some examples of ways in which IAMs have evolved in the past few decades? 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2800"/>
              <a:buChar char="•"/>
            </a:pPr>
            <a:r>
              <a:rPr lang="en-US">
                <a:solidFill>
                  <a:srgbClr val="AEABAB"/>
                </a:solidFill>
              </a:rPr>
              <a:t>What do you think are the main challenges or criticisms of IAMs? Do these challenges or criticisms apply equally to different types of IAMs?</a:t>
            </a:r>
            <a:br>
              <a:rPr lang="en-US"/>
            </a:br>
            <a:endParaRPr>
              <a:solidFill>
                <a:srgbClr val="AEABAB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Discussion questions</a:t>
            </a:r>
            <a:endParaRPr/>
          </a:p>
        </p:txBody>
      </p:sp>
      <p:sp>
        <p:nvSpPr>
          <p:cNvPr id="131" name="Google Shape;131;p11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2800"/>
              <a:buChar char="•"/>
            </a:pPr>
            <a:r>
              <a:rPr lang="en-US">
                <a:solidFill>
                  <a:srgbClr val="AEABAB"/>
                </a:solidFill>
              </a:rPr>
              <a:t>What do you think are the major science or policy contributions IAMs have made?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some examples of ways in which IAMs have evolved in the past few decades? 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2800"/>
              <a:buChar char="•"/>
            </a:pPr>
            <a:r>
              <a:rPr lang="en-US">
                <a:solidFill>
                  <a:srgbClr val="AEABAB"/>
                </a:solidFill>
              </a:rPr>
              <a:t>What do you think are the main challenges or criticisms of IAMs? Do these challenges or criticisms apply equally to different types of IAMs?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Discussion questions</a:t>
            </a:r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2800"/>
              <a:buChar char="•"/>
            </a:pPr>
            <a:r>
              <a:rPr lang="en-US">
                <a:solidFill>
                  <a:srgbClr val="AEABAB"/>
                </a:solidFill>
              </a:rPr>
              <a:t>What do you think are the major science or policy contributions IAMs have made?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EABAB"/>
              </a:buClr>
              <a:buSzPts val="2800"/>
              <a:buChar char="•"/>
            </a:pPr>
            <a:r>
              <a:rPr lang="en-US">
                <a:solidFill>
                  <a:srgbClr val="AEABAB"/>
                </a:solidFill>
              </a:rPr>
              <a:t>What are some examples of ways in which IAMs have evolved in the past few decades? 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do you think are the main challenges or criticisms of IAMs? Do these challenges or criticisms apply equally to different types of IAMs?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 dirty="0"/>
              <a:t>Q&amp;A</a:t>
            </a:r>
            <a:endParaRPr dirty="0"/>
          </a:p>
        </p:txBody>
      </p:sp>
      <p:pic>
        <p:nvPicPr>
          <p:cNvPr id="383" name="Google Shape;383;p27" descr="A cup on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31019" r="2"/>
          <a:stretch/>
        </p:blipFill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959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Cheat Sheet for IA</a:t>
            </a:r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218" y="1408177"/>
            <a:ext cx="8751564" cy="404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96315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2005 Global Energy Use by Fuel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54478"/>
            <a:ext cx="4105656" cy="4800600"/>
          </a:xfrm>
        </p:spPr>
        <p:txBody>
          <a:bodyPr>
            <a:normAutofit/>
          </a:bodyPr>
          <a:lstStyle/>
          <a:p>
            <a:r>
              <a:rPr lang="en-US" dirty="0"/>
              <a:t>Oil = 168 EJ/</a:t>
            </a:r>
            <a:r>
              <a:rPr lang="en-US" dirty="0" err="1"/>
              <a:t>yr</a:t>
            </a:r>
            <a:endParaRPr lang="en-US" dirty="0"/>
          </a:p>
          <a:p>
            <a:endParaRPr lang="en-US" dirty="0"/>
          </a:p>
          <a:p>
            <a:r>
              <a:rPr lang="en-US" dirty="0"/>
              <a:t>Gas = 99 EJ/</a:t>
            </a:r>
            <a:r>
              <a:rPr lang="en-US" dirty="0" err="1"/>
              <a:t>yr</a:t>
            </a:r>
            <a:endParaRPr lang="en-US" dirty="0"/>
          </a:p>
          <a:p>
            <a:endParaRPr lang="en-US" dirty="0"/>
          </a:p>
          <a:p>
            <a:r>
              <a:rPr lang="en-US" dirty="0"/>
              <a:t>Coal = 121 EJ/</a:t>
            </a:r>
            <a:r>
              <a:rPr lang="en-US" dirty="0" err="1"/>
              <a:t>yr</a:t>
            </a:r>
            <a:endParaRPr lang="en-US" dirty="0"/>
          </a:p>
          <a:p>
            <a:endParaRPr lang="en-US" dirty="0"/>
          </a:p>
          <a:p>
            <a:r>
              <a:rPr lang="en-US" dirty="0"/>
              <a:t>Traditional Bioenergy = 29 EJ/</a:t>
            </a:r>
            <a:r>
              <a:rPr lang="en-US" dirty="0" err="1"/>
              <a:t>yr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Commercial and Industrial Bioenergy = 20 EJ/</a:t>
            </a:r>
            <a:r>
              <a:rPr lang="en-US" dirty="0" err="1"/>
              <a:t>yr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86856" y="1554478"/>
            <a:ext cx="4105656" cy="4800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Nuclear Power = 26 EJ/</a:t>
            </a:r>
            <a:r>
              <a:rPr lang="en-US" dirty="0" err="1"/>
              <a:t>yr</a:t>
            </a:r>
            <a:endParaRPr lang="en-US" dirty="0"/>
          </a:p>
          <a:p>
            <a:endParaRPr lang="en-US" dirty="0"/>
          </a:p>
          <a:p>
            <a:r>
              <a:rPr lang="en-US" dirty="0"/>
              <a:t>Hydro Power = 29 EJ/</a:t>
            </a:r>
            <a:r>
              <a:rPr lang="en-US" dirty="0" err="1"/>
              <a:t>yr</a:t>
            </a:r>
            <a:endParaRPr lang="en-US" dirty="0"/>
          </a:p>
          <a:p>
            <a:endParaRPr lang="en-US" dirty="0"/>
          </a:p>
          <a:p>
            <a:r>
              <a:rPr lang="en-US" dirty="0"/>
              <a:t>Wind Power = 1 EJ/</a:t>
            </a:r>
            <a:r>
              <a:rPr lang="en-US" dirty="0" err="1"/>
              <a:t>yr</a:t>
            </a:r>
            <a:endParaRPr lang="en-US" dirty="0"/>
          </a:p>
          <a:p>
            <a:endParaRPr lang="en-US" dirty="0"/>
          </a:p>
          <a:p>
            <a:r>
              <a:rPr lang="en-US" dirty="0"/>
              <a:t>Solar Power = &lt;1 EJ/</a:t>
            </a:r>
            <a:r>
              <a:rPr lang="en-US" dirty="0" err="1"/>
              <a:t>yr</a:t>
            </a:r>
            <a:endParaRPr lang="en-US" dirty="0"/>
          </a:p>
          <a:p>
            <a:endParaRPr lang="en-US" dirty="0"/>
          </a:p>
          <a:p>
            <a:r>
              <a:rPr lang="en-US" dirty="0"/>
              <a:t>Geothermal Power = 1 EJ/</a:t>
            </a:r>
            <a:r>
              <a:rPr lang="en-US" dirty="0" err="1"/>
              <a:t>yr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239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and Climate</a:t>
            </a: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977" y="1307592"/>
            <a:ext cx="8794048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2695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99458"/>
            <a:ext cx="10972800" cy="53340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Year 2005 CO</a:t>
            </a:r>
            <a:r>
              <a:rPr lang="en-US" b="1" baseline="-25000" dirty="0"/>
              <a:t>2</a:t>
            </a:r>
            <a:r>
              <a:rPr lang="en-US" b="1" dirty="0"/>
              <a:t> Equivalent (CO</a:t>
            </a:r>
            <a:r>
              <a:rPr lang="en-US" b="1" baseline="-25000" dirty="0"/>
              <a:t>2</a:t>
            </a:r>
            <a:r>
              <a:rPr lang="en-US" b="1" dirty="0"/>
              <a:t>-e) Concentrations (estimated)</a:t>
            </a:r>
            <a:endParaRPr lang="en-US" dirty="0"/>
          </a:p>
          <a:p>
            <a:pPr lvl="1"/>
            <a:r>
              <a:rPr lang="en-US" dirty="0"/>
              <a:t>Annual Average CO</a:t>
            </a:r>
            <a:r>
              <a:rPr lang="en-US" baseline="-25000" dirty="0"/>
              <a:t>2</a:t>
            </a:r>
            <a:r>
              <a:rPr lang="en-US" dirty="0"/>
              <a:t> equivalent (including all Kyoto Protocol Gases) = 433 ppm-e</a:t>
            </a:r>
          </a:p>
          <a:p>
            <a:pPr lvl="1"/>
            <a:r>
              <a:rPr lang="en-US" dirty="0"/>
              <a:t>Annual Average CO</a:t>
            </a:r>
            <a:r>
              <a:rPr lang="en-US" baseline="-25000" dirty="0"/>
              <a:t>2</a:t>
            </a:r>
            <a:r>
              <a:rPr lang="en-US" dirty="0"/>
              <a:t> equivalent (including all Kyoto Protocol Gases &amp; CFCs) = 455 ppm-e</a:t>
            </a:r>
          </a:p>
          <a:p>
            <a:pPr lvl="1"/>
            <a:r>
              <a:rPr lang="en-US" dirty="0"/>
              <a:t>Annual Average CO</a:t>
            </a:r>
            <a:r>
              <a:rPr lang="en-US" baseline="-25000" dirty="0"/>
              <a:t>2</a:t>
            </a:r>
            <a:r>
              <a:rPr lang="en-US" dirty="0"/>
              <a:t> equivalent (including all Gases and Aerosols) = 382 ppm-e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b="1" dirty="0"/>
              <a:t>Average DIRECT Carbon-Intensity of Energy Use by Fuel (estimated)</a:t>
            </a:r>
            <a:endParaRPr lang="en-US" dirty="0"/>
          </a:p>
          <a:p>
            <a:pPr lvl="1"/>
            <a:r>
              <a:rPr lang="en-US" dirty="0"/>
              <a:t>Oil = ~20 KgC/GJ</a:t>
            </a:r>
          </a:p>
          <a:p>
            <a:pPr lvl="1"/>
            <a:r>
              <a:rPr lang="en-US" b="1" dirty="0"/>
              <a:t>Gas = ~14 KgC/GJ</a:t>
            </a:r>
            <a:endParaRPr lang="en-US" dirty="0"/>
          </a:p>
          <a:p>
            <a:pPr lvl="1"/>
            <a:r>
              <a:rPr lang="en-US" dirty="0"/>
              <a:t>Coal = ~27 KgC/GJ</a:t>
            </a:r>
          </a:p>
          <a:p>
            <a:pPr lvl="1"/>
            <a:r>
              <a:rPr lang="en-US" dirty="0"/>
              <a:t>Nuclear, Solar, Wind, Geothermal and other renewable energy forms = ~0 KgC/GJ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b="1" dirty="0"/>
              <a:t>2010 Average DIRECT Carbon-Intensity of Energy Use for Selected Countries</a:t>
            </a:r>
            <a:endParaRPr lang="en-US" dirty="0"/>
          </a:p>
          <a:p>
            <a:pPr lvl="1"/>
            <a:r>
              <a:rPr lang="en-US" dirty="0"/>
              <a:t>USA = ~16 KgC/GJ</a:t>
            </a:r>
          </a:p>
          <a:p>
            <a:pPr lvl="1"/>
            <a:r>
              <a:rPr lang="en-US" dirty="0"/>
              <a:t>China = ~24 KgC/GJ (Excluding traditional fuel use)</a:t>
            </a:r>
          </a:p>
          <a:p>
            <a:pPr lvl="1"/>
            <a:r>
              <a:rPr lang="en-US" dirty="0"/>
              <a:t>India = ~20 KgC/GJ (Excluding traditional fuel use)</a:t>
            </a:r>
          </a:p>
          <a:p>
            <a:pPr lvl="1"/>
            <a:r>
              <a:rPr lang="en-US" dirty="0"/>
              <a:t>Western Europe = ~15 KgC/GJ</a:t>
            </a:r>
          </a:p>
          <a:p>
            <a:pPr lvl="1"/>
            <a:r>
              <a:rPr lang="en-US" dirty="0"/>
              <a:t>Africa = ~15 KgC/GJ (Excluding traditional fuel use)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Carbon and CO</a:t>
            </a:r>
            <a:r>
              <a:rPr lang="en-US" b="1" baseline="-25000" dirty="0"/>
              <a:t>2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PgC</a:t>
            </a:r>
            <a:r>
              <a:rPr lang="en-US" dirty="0"/>
              <a:t> = 1 </a:t>
            </a:r>
            <a:r>
              <a:rPr lang="en-US" dirty="0" err="1"/>
              <a:t>Petagram</a:t>
            </a:r>
            <a:r>
              <a:rPr lang="en-US" dirty="0"/>
              <a:t> carbon = 10</a:t>
            </a:r>
            <a:r>
              <a:rPr lang="en-US" baseline="30000" dirty="0"/>
              <a:t>15</a:t>
            </a:r>
            <a:r>
              <a:rPr lang="en-US" dirty="0"/>
              <a:t> grams C</a:t>
            </a:r>
          </a:p>
          <a:p>
            <a:pPr lvl="1"/>
            <a:r>
              <a:rPr lang="en-US" dirty="0"/>
              <a:t>1 </a:t>
            </a:r>
            <a:r>
              <a:rPr lang="en-US" dirty="0" err="1"/>
              <a:t>PgC</a:t>
            </a:r>
            <a:r>
              <a:rPr lang="en-US" dirty="0"/>
              <a:t> = 1 </a:t>
            </a:r>
            <a:r>
              <a:rPr lang="en-US" dirty="0" err="1"/>
              <a:t>Gigaton</a:t>
            </a:r>
            <a:r>
              <a:rPr lang="en-US" dirty="0"/>
              <a:t> C = 1 </a:t>
            </a:r>
            <a:r>
              <a:rPr lang="en-US" dirty="0" err="1"/>
              <a:t>GtC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tonne</a:t>
            </a:r>
            <a:r>
              <a:rPr lang="en-US" dirty="0"/>
              <a:t> C = 3.67 tonnes CO</a:t>
            </a:r>
            <a:r>
              <a:rPr lang="en-US" baseline="-25000" dirty="0"/>
              <a:t>2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Prices</a:t>
            </a:r>
            <a:endParaRPr lang="en-US" dirty="0"/>
          </a:p>
          <a:p>
            <a:pPr lvl="1"/>
            <a:r>
              <a:rPr lang="en-US" dirty="0"/>
              <a:t>$1/tCO</a:t>
            </a:r>
            <a:r>
              <a:rPr lang="en-US" baseline="-25000" dirty="0"/>
              <a:t>2 </a:t>
            </a:r>
            <a:r>
              <a:rPr lang="en-US" dirty="0"/>
              <a:t>= $3.67/</a:t>
            </a:r>
            <a:r>
              <a:rPr lang="en-US" dirty="0" err="1"/>
              <a:t>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7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43685" y="4131104"/>
            <a:ext cx="38792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https://www.ipcc.ch/site/assets/uploads/2018/02/Fig-1.01-01-2.png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92884"/>
            <a:ext cx="3527832" cy="58629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>
                <a:latin typeface="Symbol" panose="05050102010706020507" pitchFamily="18" charset="2"/>
              </a:rPr>
              <a:t>D</a:t>
            </a:r>
            <a:r>
              <a:rPr lang="en-US" sz="4400" dirty="0"/>
              <a:t>T ~1.0</a:t>
            </a:r>
            <a:r>
              <a:rPr lang="en-US" sz="4400" baseline="30000" dirty="0"/>
              <a:t>o</a:t>
            </a:r>
            <a:r>
              <a:rPr lang="en-US" sz="4400" dirty="0"/>
              <a:t>C</a:t>
            </a:r>
            <a:br>
              <a:rPr lang="en-US" sz="4400" dirty="0"/>
            </a:br>
            <a:r>
              <a:rPr lang="en-US" sz="4400" dirty="0"/>
              <a:t>(1.8</a:t>
            </a:r>
            <a:r>
              <a:rPr lang="en-US" sz="4400" baseline="30000" dirty="0"/>
              <a:t>o</a:t>
            </a:r>
            <a:r>
              <a:rPr lang="en-US" sz="4400" dirty="0"/>
              <a:t>F) Warming since 1850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Sea level rise 20cm (7.9in)</a:t>
            </a:r>
          </a:p>
          <a:p>
            <a:endParaRPr lang="en-US" dirty="0"/>
          </a:p>
          <a:p>
            <a:r>
              <a:rPr lang="en-US" dirty="0"/>
              <a:t>Arctic sea ice reduction</a:t>
            </a:r>
          </a:p>
          <a:p>
            <a:endParaRPr lang="en-US" dirty="0"/>
          </a:p>
          <a:p>
            <a:r>
              <a:rPr lang="en-US" dirty="0"/>
              <a:t>Sea levels were much higher when CO</a:t>
            </a:r>
            <a:r>
              <a:rPr lang="en-US" baseline="-25000" dirty="0"/>
              <a:t>2</a:t>
            </a:r>
            <a:r>
              <a:rPr lang="en-US" dirty="0"/>
              <a:t> concentrations where much higher and the Earth much warmer than today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6" y="112135"/>
            <a:ext cx="6012628" cy="311684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731" y="3228975"/>
            <a:ext cx="5734050" cy="3629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46023" y="6627167"/>
            <a:ext cx="5725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Source: https://qph.fs.quoracdn.net/main-qimg-a6fe08a52dd7b90cf59658764e295cd2-c</a:t>
            </a:r>
          </a:p>
        </p:txBody>
      </p:sp>
    </p:spTree>
    <p:extLst>
      <p:ext uri="{BB962C8B-B14F-4D97-AF65-F5344CB8AC3E}">
        <p14:creationId xmlns:p14="http://schemas.microsoft.com/office/powerpoint/2010/main" val="4073770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92452"/>
            <a:ext cx="11013195" cy="615553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4000" b="0" dirty="0"/>
              <a:t>Fossil fuel and Land-use change emissions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367152"/>
            <a:ext cx="62684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2"/>
              </a:rPr>
              <a:t>https://www.ipcc.ch/report/graphics/index.php?t=Assessment%20Reports&amp;r=AR5%20-%20WG3&amp;f=Technical%20Summary</a:t>
            </a:r>
            <a:r>
              <a:rPr lang="en-US" sz="11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46" y="1604928"/>
            <a:ext cx="6304250" cy="40499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617" y="1127316"/>
            <a:ext cx="5472837" cy="53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83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29" y="740581"/>
            <a:ext cx="7373675" cy="61174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932" y="6003758"/>
            <a:ext cx="2103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http://www.iiasa.ac.at/web/home/resources/publications/options/Sustainable.en.html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675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060" y="718783"/>
            <a:ext cx="7361880" cy="6139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961" y="292452"/>
            <a:ext cx="10994834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Greenhouse gas emissions by economic sector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" y="5900808"/>
            <a:ext cx="229061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https://www.ipcc.ch/report/graphics/index.php?t=Assessment%20Reports&amp;r=AR5%20-%20WG3&amp;f=Technical%20Summary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46057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4RTaAjHyEygaBEjBnBUjg"/>
</p:tagLst>
</file>

<file path=ppt/theme/theme1.xml><?xml version="1.0" encoding="utf-8"?>
<a:theme xmlns:a="http://schemas.openxmlformats.org/drawingml/2006/main" name="Leon Template 2014-10-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NNL Platinu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NNL 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NNL 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blank">
  <a:themeElements>
    <a:clrScheme name="blank 2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7E0FB"/>
      </a:accent1>
      <a:accent2>
        <a:srgbClr val="91B0FF"/>
      </a:accent2>
      <a:accent3>
        <a:srgbClr val="FFFFFF"/>
      </a:accent3>
      <a:accent4>
        <a:srgbClr val="000000"/>
      </a:accent4>
      <a:accent5>
        <a:srgbClr val="E0EDFD"/>
      </a:accent5>
      <a:accent6>
        <a:srgbClr val="839FE7"/>
      </a:accent6>
      <a:hlink>
        <a:srgbClr val="0066CC"/>
      </a:hlink>
      <a:folHlink>
        <a:srgbClr val="002960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B4B085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PNNL_PowerPoint_Template">
  <a:themeElements>
    <a:clrScheme name="6_PNNL_PowerPoint_Template 11">
      <a:dk1>
        <a:srgbClr val="000000"/>
      </a:dk1>
      <a:lt1>
        <a:srgbClr val="FFFFFF"/>
      </a:lt1>
      <a:dk2>
        <a:srgbClr val="CB7023"/>
      </a:dk2>
      <a:lt2>
        <a:srgbClr val="333333"/>
      </a:lt2>
      <a:accent1>
        <a:srgbClr val="DDDDDD"/>
      </a:accent1>
      <a:accent2>
        <a:srgbClr val="808080"/>
      </a:accent2>
      <a:accent3>
        <a:srgbClr val="FFFFFF"/>
      </a:accent3>
      <a:accent4>
        <a:srgbClr val="000000"/>
      </a:accent4>
      <a:accent5>
        <a:srgbClr val="EBEBEB"/>
      </a:accent5>
      <a:accent6>
        <a:srgbClr val="737373"/>
      </a:accent6>
      <a:hlink>
        <a:srgbClr val="4D4D4D"/>
      </a:hlink>
      <a:folHlink>
        <a:srgbClr val="EAEAEA"/>
      </a:folHlink>
    </a:clrScheme>
    <a:fontScheme name="6_PNNL_PowerPoint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PNNL_PowerPoint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NNL_PowerPoint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PNNL_PowerPoint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PNNL_PowerPoint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PNNL_PowerPoint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PNNL_PowerPoint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PNNL_PowerPoint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PNNL_PowerPoint_Template 8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CC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PNNL_PowerPoint_Template 9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00660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PNNL_PowerPoint_Template 10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3366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E7B900"/>
        </a:accent6>
        <a:hlink>
          <a:srgbClr val="008080"/>
        </a:hlink>
        <a:folHlink>
          <a:srgbClr val="9900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PNNL_PowerPoint_Template 11">
        <a:dk1>
          <a:srgbClr val="000000"/>
        </a:dk1>
        <a:lt1>
          <a:srgbClr val="FFFFFF"/>
        </a:lt1>
        <a:dk2>
          <a:srgbClr val="CB7023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Leon Template 2014-10-17.potx</Template>
  <TotalTime>5711</TotalTime>
  <Words>3098</Words>
  <Application>Microsoft Office PowerPoint</Application>
  <PresentationFormat>Widescreen</PresentationFormat>
  <Paragraphs>429</Paragraphs>
  <Slides>57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57</vt:i4>
      </vt:variant>
    </vt:vector>
  </HeadingPairs>
  <TitlesOfParts>
    <vt:vector size="73" baseType="lpstr">
      <vt:lpstr>ff-more-web-pro</vt:lpstr>
      <vt:lpstr>inherit</vt:lpstr>
      <vt:lpstr>Arial</vt:lpstr>
      <vt:lpstr>Arial</vt:lpstr>
      <vt:lpstr>Calibri</vt:lpstr>
      <vt:lpstr>Cambria Math</vt:lpstr>
      <vt:lpstr>Lato</vt:lpstr>
      <vt:lpstr>Source Sans Pro</vt:lpstr>
      <vt:lpstr>Symbol</vt:lpstr>
      <vt:lpstr>Tahoma</vt:lpstr>
      <vt:lpstr>Leon Template 2014-10-17</vt:lpstr>
      <vt:lpstr>PNNL Platinum Theme</vt:lpstr>
      <vt:lpstr>PNNL White Theme</vt:lpstr>
      <vt:lpstr>1_PNNL White Theme</vt:lpstr>
      <vt:lpstr>blank</vt:lpstr>
      <vt:lpstr>6_PNNL_PowerPoint_Template</vt:lpstr>
      <vt:lpstr>Foundations of Integrated Assessment Modeling A brief history with examples</vt:lpstr>
      <vt:lpstr>Foundations of Integrated Assessment</vt:lpstr>
      <vt:lpstr>Climate basics</vt:lpstr>
      <vt:lpstr>Climate Change</vt:lpstr>
      <vt:lpstr>CO2 the last 800,000 years</vt:lpstr>
      <vt:lpstr>PowerPoint Presentation</vt:lpstr>
      <vt:lpstr>Fossil fuel and Land-use change emissions</vt:lpstr>
      <vt:lpstr>PowerPoint Presentation</vt:lpstr>
      <vt:lpstr>Greenhouse gas emissions by economic sector</vt:lpstr>
      <vt:lpstr>Carbon Reservoirs</vt:lpstr>
      <vt:lpstr>Fossil Fuel Reserves versus Resources</vt:lpstr>
      <vt:lpstr>A brief comment of greenhouse gases</vt:lpstr>
      <vt:lpstr>The Carbon Cycle</vt:lpstr>
      <vt:lpstr>The Carbon Cycle</vt:lpstr>
      <vt:lpstr>Climate Sensitivity and Average Earth Surface Temperature Change</vt:lpstr>
      <vt:lpstr>Integrated assessment modeling</vt:lpstr>
      <vt:lpstr>Integrated Assessment Models</vt:lpstr>
      <vt:lpstr>Integrated Assessment Models (IAMs) have external inputs and data, a representation of relevant systems and outputs</vt:lpstr>
      <vt:lpstr>Models and Scenarios</vt:lpstr>
      <vt:lpstr>Optimization Models</vt:lpstr>
      <vt:lpstr>Two Major Types of IAMS</vt:lpstr>
      <vt:lpstr>To Major Types of IAMS</vt:lpstr>
      <vt:lpstr>Where did IAMs come from?</vt:lpstr>
      <vt:lpstr>The DICE: the world in 30 Equations</vt:lpstr>
      <vt:lpstr>Nordhaus central problem is cost-benefit</vt:lpstr>
      <vt:lpstr>PowerPoint Presentation</vt:lpstr>
      <vt:lpstr>PowerPoint Presentation</vt:lpstr>
      <vt:lpstr>PowerPoint Presentation</vt:lpstr>
      <vt:lpstr>Highly Detailed IAMS</vt:lpstr>
      <vt:lpstr>GCAM has its roots in the same time frame</vt:lpstr>
      <vt:lpstr>Highly detailed IAMs are developed by interdisciplinary teams</vt:lpstr>
      <vt:lpstr>Fully developed IAMs include all of </vt:lpstr>
      <vt:lpstr>Scenarios are Produced by Models</vt:lpstr>
      <vt:lpstr>Energy models assume non-energy emissions and cumulative emissions budget</vt:lpstr>
      <vt:lpstr>Scenarios</vt:lpstr>
      <vt:lpstr>Concentrations to radiative forcing</vt:lpstr>
      <vt:lpstr>The RCPs and Climate</vt:lpstr>
      <vt:lpstr>The RCPs and Climate</vt:lpstr>
      <vt:lpstr>Some handy equivalents</vt:lpstr>
      <vt:lpstr>RCPs and Climate</vt:lpstr>
      <vt:lpstr>RCPs and Climate</vt:lpstr>
      <vt:lpstr>Shared Socioeconomic Pathways (SSPs)</vt:lpstr>
      <vt:lpstr>Shared Socioeconomic Pathways (SSPs)</vt:lpstr>
      <vt:lpstr>Combining SSPs with RCPs</vt:lpstr>
      <vt:lpstr>Combining SSPs Emissions and Climate</vt:lpstr>
      <vt:lpstr>Combining SSPs Emissions and Climate</vt:lpstr>
      <vt:lpstr>Limiting climate change to RCP levels in 5 SSP worlds</vt:lpstr>
      <vt:lpstr>All CO2 EMISSIONS scenarios are alike—They all end at zero</vt:lpstr>
      <vt:lpstr>Getting to Zero—Five strategy elements</vt:lpstr>
      <vt:lpstr>Discussion questions</vt:lpstr>
      <vt:lpstr>Discussion questions</vt:lpstr>
      <vt:lpstr>Discussion questions</vt:lpstr>
      <vt:lpstr>Q&amp;A</vt:lpstr>
      <vt:lpstr>A Cheat Sheet for IA</vt:lpstr>
      <vt:lpstr>2005 Global Energy Use by Fuel</vt:lpstr>
      <vt:lpstr>Carbon and Climate</vt:lpstr>
      <vt:lpstr>Emissions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</dc:creator>
  <cp:lastModifiedBy>h m</cp:lastModifiedBy>
  <cp:revision>226</cp:revision>
  <dcterms:created xsi:type="dcterms:W3CDTF">2014-10-18T00:01:18Z</dcterms:created>
  <dcterms:modified xsi:type="dcterms:W3CDTF">2023-09-04T07:11:05Z</dcterms:modified>
</cp:coreProperties>
</file>